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4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6"/>
  </p:notesMasterIdLst>
  <p:handoutMasterIdLst>
    <p:handoutMasterId r:id="rId15"/>
  </p:handoutMasterIdLst>
  <p:sldIdLst>
    <p:sldId id="285" r:id="rId4"/>
    <p:sldId id="286" r:id="rId5"/>
    <p:sldId id="296" r:id="rId7"/>
    <p:sldId id="287" r:id="rId8"/>
    <p:sldId id="291" r:id="rId9"/>
    <p:sldId id="288" r:id="rId10"/>
    <p:sldId id="289" r:id="rId11"/>
    <p:sldId id="290" r:id="rId12"/>
    <p:sldId id="297" r:id="rId13"/>
    <p:sldId id="299" r:id="rId14"/>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9" userDrawn="1">
          <p15:clr>
            <a:srgbClr val="A4A3A4"/>
          </p15:clr>
        </p15:guide>
        <p15:guide id="2" pos="3815" userDrawn="1">
          <p15:clr>
            <a:srgbClr val="A4A3A4"/>
          </p15:clr>
        </p15:guide>
        <p15:guide id="3" pos="225" userDrawn="1">
          <p15:clr>
            <a:srgbClr val="A4A3A4"/>
          </p15:clr>
        </p15:guide>
        <p15:guide id="4" pos="7423" userDrawn="1">
          <p15:clr>
            <a:srgbClr val="A4A3A4"/>
          </p15:clr>
        </p15:guide>
        <p15:guide id="5" orient="horz" pos="164" userDrawn="1">
          <p15:clr>
            <a:srgbClr val="A4A3A4"/>
          </p15:clr>
        </p15:guide>
        <p15:guide id="6" orient="horz" pos="41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2" clrIdx="0"/>
  <p:cmAuthor id="1" name="mars_zhao" initials="" lastIdx="3" clrIdx="1"/>
  <p:cmAuthor id="2" name="微软用户" initials="" lastIdx="0" clrIdx="0"/>
  <p:cmAuthor id="3" name="Xiaofei Wang" initials="X" lastIdx="1" clrIdx="0"/>
  <p:cmAuthor id="4" name="ZTE" initials="Z" lastIdx="1" clrIdx="2"/>
  <p:cmAuthor id="5" name="huangwencai" initials="h" lastIdx="8" clrIdx="4"/>
  <p:cmAuthor id="6" name="10181563" initials="ll" lastIdx="5" clrIdx="5"/>
  <p:cmAuthor id="7" name="gbt092" initials="g" lastIdx="6" clrIdx="0"/>
  <p:cmAuthor id="8" name="00006891" initials="0" lastIdx="15" clrIdx="8"/>
  <p:cmAuthor id="9" name="莫滔10110373" initials="莫" lastIdx="1" clrIdx="8"/>
  <p:cmAuthor id="11" name="wu alice" initials="w" lastIdx="2" clrIdx="0"/>
  <p:cmAuthor id="12" name="ZZ" initials="Z" lastIdx="9" clrIdx="3"/>
  <p:cmAuthor id="13" name="ZWF" initials="Z" lastIdx="1" clrIdx="12"/>
  <p:cmAuthor id="14" name="wen ying" initials="wy" lastIdx="2" clrIdx="1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111"/>
    <a:srgbClr val="E41E0F"/>
    <a:srgbClr val="2CA594"/>
    <a:srgbClr val="172B8C"/>
    <a:srgbClr val="E94E43"/>
    <a:srgbClr val="A24200"/>
    <a:srgbClr val="002846"/>
    <a:srgbClr val="00A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showGuides="1">
      <p:cViewPr varScale="1">
        <p:scale>
          <a:sx n="97" d="100"/>
          <a:sy n="97" d="100"/>
        </p:scale>
        <p:origin x="96" y="270"/>
      </p:cViewPr>
      <p:guideLst>
        <p:guide orient="horz" pos="2129"/>
        <p:guide pos="3815"/>
        <p:guide pos="225"/>
        <p:guide pos="7423"/>
        <p:guide orient="horz" pos="164"/>
        <p:guide orient="horz" pos="4156"/>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gs" Target="tags/tag39.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主要从以下</a:t>
            </a:r>
            <a:r>
              <a:rPr lang="en-US" altLang="zh-CN" dirty="0"/>
              <a:t>5</a:t>
            </a:r>
            <a:r>
              <a:rPr lang="zh-CN" altLang="en-US" dirty="0"/>
              <a:t>个篇章进行项目汇报：</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05C7E51-262E-4553-AF74-13BAA557D0B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2">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4104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3"/>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4"/>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3" name="文本占位符 52"/>
          <p:cNvSpPr>
            <a:spLocks noGrp="1"/>
          </p:cNvSpPr>
          <p:nvPr>
            <p:ph type="body" idx="10" hasCustomPrompt="1"/>
          </p:nvPr>
        </p:nvSpPr>
        <p:spPr>
          <a:xfrm>
            <a:off x="3875869" y="2010768"/>
            <a:ext cx="7001917" cy="1878656"/>
          </a:xfrm>
          <a:ln>
            <a:noFill/>
          </a:ln>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b="1" spc="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endParaRPr lang="zh-CN" altLang="en-US" dirty="0"/>
          </a:p>
          <a:p>
            <a:pPr lvl="0"/>
            <a:r>
              <a:rPr lang="zh-CN" altLang="en-US" dirty="0"/>
              <a:t>一流产品和服务</a:t>
            </a:r>
            <a:endParaRPr lang="zh-CN" altLang="en-US" dirty="0"/>
          </a:p>
        </p:txBody>
      </p:sp>
      <p:cxnSp>
        <p:nvCxnSpPr>
          <p:cNvPr id="18" name="直接连接符 17"/>
          <p:cNvCxnSpPr/>
          <p:nvPr userDrawn="1"/>
        </p:nvCxnSpPr>
        <p:spPr>
          <a:xfrm>
            <a:off x="228706" y="2760293"/>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descr="夜晚建筑亮着灯的高楼&#10;&#10;描述已自动生成"/>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0" y="-358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4" name="文本占位符 3"/>
          <p:cNvSpPr>
            <a:spLocks noGrp="1"/>
          </p:cNvSpPr>
          <p:nvPr>
            <p:ph type="body" sz="quarter" idx="11" hasCustomPrompt="1"/>
          </p:nvPr>
        </p:nvSpPr>
        <p:spPr>
          <a:xfrm>
            <a:off x="9220441" y="3957317"/>
            <a:ext cx="1670787" cy="379119"/>
          </a:xfrm>
          <a:prstGeom prst="roundRect">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600" b="0" spc="300" dirty="0">
                <a:solidFill>
                  <a:schemeClr val="lt1"/>
                </a:solidFill>
                <a:latin typeface="+mn-ea"/>
              </a:defRPr>
            </a:lvl1pPr>
          </a:lstStyle>
          <a:p>
            <a:pPr marL="0" lvl="0" algn="ctr"/>
            <a:r>
              <a:rPr lang="zh-CN" altLang="en-US" dirty="0"/>
              <a:t>汇报人名字</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646341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8902091"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646341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8902091"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63857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9539897"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6"/>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7"/>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60497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9585263"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3"/>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4"/>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5"/>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1321698" y="5334116"/>
            <a:ext cx="9548605" cy="2117"/>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392730" y="4869632"/>
            <a:ext cx="928968" cy="92896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koppt-三角形"/>
          <p:cNvSpPr/>
          <p:nvPr userDrawn="1"/>
        </p:nvSpPr>
        <p:spPr>
          <a:xfrm rot="5400000">
            <a:off x="709986" y="5155421"/>
            <a:ext cx="372597" cy="3212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koppt-圆形"/>
          <p:cNvSpPr/>
          <p:nvPr userDrawn="1"/>
        </p:nvSpPr>
        <p:spPr>
          <a:xfrm>
            <a:off x="10870303" y="4869632"/>
            <a:ext cx="928968" cy="92896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koppt-矩形"/>
          <p:cNvSpPr/>
          <p:nvPr userDrawn="1"/>
        </p:nvSpPr>
        <p:spPr>
          <a:xfrm>
            <a:off x="11195983" y="5193211"/>
            <a:ext cx="317493" cy="317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koppt-文本框"/>
          <p:cNvSpPr/>
          <p:nvPr userDrawn="1"/>
        </p:nvSpPr>
        <p:spPr>
          <a:xfrm>
            <a:off x="559696" y="5919796"/>
            <a:ext cx="595035"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cs typeface="Open Sans" pitchFamily="34" charset="0"/>
              </a:rPr>
              <a:t>开始</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11037269" y="5919796"/>
            <a:ext cx="595035" cy="338554"/>
          </a:xfrm>
          <a:prstGeom prst="rect">
            <a:avLst/>
          </a:prstGeom>
        </p:spPr>
        <p:txBody>
          <a:bodyPr wrap="none">
            <a:spAutoFit/>
          </a:bodyPr>
          <a:lstStyle/>
          <a:p>
            <a:r>
              <a:rPr lang="zh-CN" altLang="en-US" sz="1600" b="1">
                <a:latin typeface="微软雅黑" panose="020B0503020204020204" pitchFamily="34" charset="-122"/>
                <a:ea typeface="微软雅黑" panose="020B0503020204020204" pitchFamily="34" charset="-122"/>
                <a:cs typeface="Open Sans" pitchFamily="34" charset="0"/>
              </a:rPr>
              <a:t>结束</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2028851" y="5195312"/>
            <a:ext cx="277608" cy="277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8" name="koppt-连接线"/>
          <p:cNvCxnSpPr/>
          <p:nvPr userDrawn="1"/>
        </p:nvCxnSpPr>
        <p:spPr>
          <a:xfrm rot="16200000" flipH="1">
            <a:off x="996834" y="4013405"/>
            <a:ext cx="2351140" cy="117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6715601" y="5195312"/>
            <a:ext cx="277608" cy="277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0" name="koppt-连接线"/>
          <p:cNvCxnSpPr/>
          <p:nvPr userDrawn="1"/>
        </p:nvCxnSpPr>
        <p:spPr>
          <a:xfrm rot="16200000" flipH="1">
            <a:off x="5683584" y="4013405"/>
            <a:ext cx="2351140" cy="117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4371294" y="5195312"/>
            <a:ext cx="277608" cy="277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koppt-连接线"/>
          <p:cNvCxnSpPr/>
          <p:nvPr userDrawn="1"/>
        </p:nvCxnSpPr>
        <p:spPr>
          <a:xfrm rot="5400000">
            <a:off x="3890903" y="4574661"/>
            <a:ext cx="1238259"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9058045" y="5195312"/>
            <a:ext cx="277608" cy="277608"/>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4" name="koppt-连接线"/>
          <p:cNvCxnSpPr/>
          <p:nvPr userDrawn="1"/>
        </p:nvCxnSpPr>
        <p:spPr>
          <a:xfrm rot="5400000">
            <a:off x="8577654" y="4574661"/>
            <a:ext cx="1238259" cy="21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823956" y="1848970"/>
            <a:ext cx="708641" cy="708641"/>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koppt-泪滴形"/>
          <p:cNvSpPr/>
          <p:nvPr userDrawn="1"/>
        </p:nvSpPr>
        <p:spPr>
          <a:xfrm rot="8100000">
            <a:off x="6498960" y="1828829"/>
            <a:ext cx="708641" cy="708641"/>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koppt-泪滴形"/>
          <p:cNvSpPr/>
          <p:nvPr userDrawn="1"/>
        </p:nvSpPr>
        <p:spPr>
          <a:xfrm rot="8100000">
            <a:off x="4159400" y="2951328"/>
            <a:ext cx="708641" cy="708641"/>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koppt-泪滴形"/>
          <p:cNvSpPr/>
          <p:nvPr userDrawn="1"/>
        </p:nvSpPr>
        <p:spPr>
          <a:xfrm rot="8100000">
            <a:off x="8841404" y="2927766"/>
            <a:ext cx="708641" cy="708641"/>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koppt-图标"/>
          <p:cNvSpPr/>
          <p:nvPr userDrawn="1"/>
        </p:nvSpPr>
        <p:spPr bwMode="auto">
          <a:xfrm>
            <a:off x="9031709" y="3077068"/>
            <a:ext cx="328030" cy="410037"/>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en-US" sz="3200"/>
          </a:p>
        </p:txBody>
      </p:sp>
      <p:sp>
        <p:nvSpPr>
          <p:cNvPr id="30" name="koppt-图标"/>
          <p:cNvSpPr>
            <a:spLocks noEditPoints="1"/>
          </p:cNvSpPr>
          <p:nvPr userDrawn="1"/>
        </p:nvSpPr>
        <p:spPr bwMode="auto">
          <a:xfrm>
            <a:off x="6607051" y="2015504"/>
            <a:ext cx="492459" cy="33529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3200"/>
          </a:p>
        </p:txBody>
      </p:sp>
      <p:sp>
        <p:nvSpPr>
          <p:cNvPr id="31" name="koppt-图标"/>
          <p:cNvSpPr>
            <a:spLocks noEditPoints="1"/>
          </p:cNvSpPr>
          <p:nvPr userDrawn="1"/>
        </p:nvSpPr>
        <p:spPr bwMode="auto">
          <a:xfrm>
            <a:off x="2039052" y="1999445"/>
            <a:ext cx="278449" cy="407691"/>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endParaRPr>
          </a:p>
        </p:txBody>
      </p:sp>
      <p:sp>
        <p:nvSpPr>
          <p:cNvPr id="40" name="koppt-图标"/>
          <p:cNvSpPr>
            <a:spLocks noChangeAspect="1" noEditPoints="1"/>
          </p:cNvSpPr>
          <p:nvPr userDrawn="1"/>
        </p:nvSpPr>
        <p:spPr bwMode="auto">
          <a:xfrm>
            <a:off x="4327415" y="3200407"/>
            <a:ext cx="396000" cy="310784"/>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j-ea"/>
              <a:ea typeface="+mj-ea"/>
            </a:endParaRPr>
          </a:p>
        </p:txBody>
      </p:sp>
      <p:sp>
        <p:nvSpPr>
          <p:cNvPr id="41" name="文本占位符 40"/>
          <p:cNvSpPr>
            <a:spLocks noGrp="1"/>
          </p:cNvSpPr>
          <p:nvPr>
            <p:ph type="body" sz="quarter" idx="11" hasCustomPrompt="1"/>
          </p:nvPr>
        </p:nvSpPr>
        <p:spPr>
          <a:xfrm>
            <a:off x="1832668" y="5653142"/>
            <a:ext cx="691215" cy="338554"/>
          </a:xfrm>
        </p:spPr>
        <p:txBody>
          <a:bodyPr wrap="none">
            <a:spAutoFit/>
          </a:bodyPr>
          <a:lstStyle>
            <a:lvl1pPr marL="0" indent="0">
              <a:lnSpc>
                <a:spcPct val="100000"/>
              </a:lnSpc>
              <a:spcBef>
                <a:spcPts val="0"/>
              </a:spcBef>
              <a:buNone/>
              <a:defRPr lang="zh-CN" altLang="en-US" sz="16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en-US" altLang="zh-CN" dirty="0"/>
          </a:p>
        </p:txBody>
      </p:sp>
      <p:sp>
        <p:nvSpPr>
          <p:cNvPr id="42" name="文本占位符 40"/>
          <p:cNvSpPr>
            <a:spLocks noGrp="1"/>
          </p:cNvSpPr>
          <p:nvPr>
            <p:ph type="body" sz="quarter" idx="12" hasCustomPrompt="1"/>
          </p:nvPr>
        </p:nvSpPr>
        <p:spPr>
          <a:xfrm>
            <a:off x="4163365" y="5653142"/>
            <a:ext cx="691215" cy="338554"/>
          </a:xfrm>
        </p:spPr>
        <p:txBody>
          <a:bodyPr wrap="none">
            <a:spAutoFit/>
          </a:bodyPr>
          <a:lstStyle>
            <a:lvl1pPr marL="0" indent="0">
              <a:lnSpc>
                <a:spcPct val="100000"/>
              </a:lnSpc>
              <a:spcBef>
                <a:spcPts val="0"/>
              </a:spcBef>
              <a:buFont typeface="Arial" panose="020B0604020202020204" pitchFamily="34" charset="0"/>
              <a:buNone/>
              <a:defRPr lang="zh-CN" altLang="en-US" sz="16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6492904" y="5653142"/>
            <a:ext cx="691215" cy="338554"/>
          </a:xfrm>
        </p:spPr>
        <p:txBody>
          <a:bodyPr wrap="none">
            <a:spAutoFit/>
          </a:bodyPr>
          <a:lstStyle>
            <a:lvl1pPr marL="0" indent="0">
              <a:lnSpc>
                <a:spcPct val="100000"/>
              </a:lnSpc>
              <a:spcBef>
                <a:spcPts val="0"/>
              </a:spcBef>
              <a:buNone/>
              <a:defRPr lang="zh-CN" altLang="en-US" sz="16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8820492" y="5653142"/>
            <a:ext cx="691215" cy="338554"/>
          </a:xfrm>
        </p:spPr>
        <p:txBody>
          <a:bodyPr wrap="none">
            <a:spAutoFit/>
          </a:bodyPr>
          <a:lstStyle>
            <a:lvl1pPr marL="0" indent="0">
              <a:lnSpc>
                <a:spcPct val="100000"/>
              </a:lnSpc>
              <a:spcBef>
                <a:spcPts val="0"/>
              </a:spcBef>
              <a:buNone/>
              <a:defRPr lang="zh-CN" altLang="en-US" sz="16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2257084" y="2654707"/>
            <a:ext cx="1876429" cy="458459"/>
          </a:xfrm>
        </p:spPr>
        <p:txBody>
          <a:bodyPr wrap="square">
            <a:spAutoFit/>
          </a:bodyPr>
          <a:lstStyle>
            <a:lvl1pPr marL="0" indent="0">
              <a:lnSpc>
                <a:spcPct val="150000"/>
              </a:lnSpc>
              <a:spcBef>
                <a:spcPts val="0"/>
              </a:spcBef>
              <a:buNone/>
              <a:defRPr sz="1800"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4660263" y="3677805"/>
            <a:ext cx="1876429" cy="458459"/>
          </a:xfrm>
        </p:spPr>
        <p:txBody>
          <a:bodyPr wrap="square">
            <a:spAutoFit/>
          </a:bodyPr>
          <a:lstStyle>
            <a:lvl1pPr marL="0" indent="0">
              <a:lnSpc>
                <a:spcPct val="150000"/>
              </a:lnSpc>
              <a:spcBef>
                <a:spcPts val="0"/>
              </a:spcBef>
              <a:buNone/>
              <a:defRPr sz="1800"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6944063" y="2611929"/>
            <a:ext cx="1876429" cy="458459"/>
          </a:xfrm>
        </p:spPr>
        <p:txBody>
          <a:bodyPr wrap="square">
            <a:spAutoFit/>
          </a:bodyPr>
          <a:lstStyle>
            <a:lvl1pPr marL="0" indent="0">
              <a:lnSpc>
                <a:spcPct val="150000"/>
              </a:lnSpc>
              <a:spcBef>
                <a:spcPts val="0"/>
              </a:spcBef>
              <a:buNone/>
              <a:defRPr sz="1800"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9317459" y="3699633"/>
            <a:ext cx="1876429" cy="458459"/>
          </a:xfrm>
        </p:spPr>
        <p:txBody>
          <a:bodyPr wrap="square">
            <a:spAutoFit/>
          </a:bodyPr>
          <a:lstStyle>
            <a:lvl1pPr marL="0" indent="0">
              <a:lnSpc>
                <a:spcPct val="150000"/>
              </a:lnSpc>
              <a:spcBef>
                <a:spcPts val="0"/>
              </a:spcBef>
              <a:buNone/>
              <a:defRPr sz="1800"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7"/>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8"/>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646341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8902091"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646341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8902091"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63857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9539897"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6"/>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7"/>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60497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9585263"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3"/>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4"/>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5"/>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1321698" y="5334116"/>
            <a:ext cx="9548605" cy="2117"/>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392730" y="4869632"/>
            <a:ext cx="928968" cy="92896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koppt-三角形"/>
          <p:cNvSpPr/>
          <p:nvPr userDrawn="1"/>
        </p:nvSpPr>
        <p:spPr>
          <a:xfrm rot="5400000">
            <a:off x="709986" y="5155421"/>
            <a:ext cx="372597" cy="3212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koppt-圆形"/>
          <p:cNvSpPr/>
          <p:nvPr userDrawn="1"/>
        </p:nvSpPr>
        <p:spPr>
          <a:xfrm>
            <a:off x="10870303" y="4869632"/>
            <a:ext cx="928968" cy="92896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koppt-矩形"/>
          <p:cNvSpPr/>
          <p:nvPr userDrawn="1"/>
        </p:nvSpPr>
        <p:spPr>
          <a:xfrm>
            <a:off x="11195983" y="5193211"/>
            <a:ext cx="317493" cy="317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koppt-文本框"/>
          <p:cNvSpPr/>
          <p:nvPr userDrawn="1"/>
        </p:nvSpPr>
        <p:spPr>
          <a:xfrm>
            <a:off x="559696" y="5919796"/>
            <a:ext cx="595035"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cs typeface="Open Sans" pitchFamily="34" charset="0"/>
              </a:rPr>
              <a:t>开始</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11037269" y="5919796"/>
            <a:ext cx="595035" cy="338554"/>
          </a:xfrm>
          <a:prstGeom prst="rect">
            <a:avLst/>
          </a:prstGeom>
        </p:spPr>
        <p:txBody>
          <a:bodyPr wrap="none">
            <a:spAutoFit/>
          </a:bodyPr>
          <a:lstStyle/>
          <a:p>
            <a:r>
              <a:rPr lang="zh-CN" altLang="en-US" sz="1600" b="1">
                <a:latin typeface="微软雅黑" panose="020B0503020204020204" pitchFamily="34" charset="-122"/>
                <a:ea typeface="微软雅黑" panose="020B0503020204020204" pitchFamily="34" charset="-122"/>
                <a:cs typeface="Open Sans" pitchFamily="34" charset="0"/>
              </a:rPr>
              <a:t>结束</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2028851" y="5195312"/>
            <a:ext cx="277608" cy="277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8" name="koppt-连接线"/>
          <p:cNvCxnSpPr/>
          <p:nvPr userDrawn="1"/>
        </p:nvCxnSpPr>
        <p:spPr>
          <a:xfrm rot="16200000" flipH="1">
            <a:off x="996834" y="4013405"/>
            <a:ext cx="2351140" cy="117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6715601" y="5195312"/>
            <a:ext cx="277608" cy="277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0" name="koppt-连接线"/>
          <p:cNvCxnSpPr/>
          <p:nvPr userDrawn="1"/>
        </p:nvCxnSpPr>
        <p:spPr>
          <a:xfrm rot="16200000" flipH="1">
            <a:off x="5683584" y="4013405"/>
            <a:ext cx="2351140" cy="117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4371294" y="5195312"/>
            <a:ext cx="277608" cy="277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koppt-连接线"/>
          <p:cNvCxnSpPr/>
          <p:nvPr userDrawn="1"/>
        </p:nvCxnSpPr>
        <p:spPr>
          <a:xfrm rot="5400000">
            <a:off x="3890903" y="4574661"/>
            <a:ext cx="1238259"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9058045" y="5195312"/>
            <a:ext cx="277608" cy="277608"/>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4" name="koppt-连接线"/>
          <p:cNvCxnSpPr/>
          <p:nvPr userDrawn="1"/>
        </p:nvCxnSpPr>
        <p:spPr>
          <a:xfrm rot="5400000">
            <a:off x="8577654" y="4574661"/>
            <a:ext cx="1238259" cy="21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823956" y="1848970"/>
            <a:ext cx="708641" cy="708641"/>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koppt-泪滴形"/>
          <p:cNvSpPr/>
          <p:nvPr userDrawn="1"/>
        </p:nvSpPr>
        <p:spPr>
          <a:xfrm rot="8100000">
            <a:off x="6498960" y="1828829"/>
            <a:ext cx="708641" cy="708641"/>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koppt-泪滴形"/>
          <p:cNvSpPr/>
          <p:nvPr userDrawn="1"/>
        </p:nvSpPr>
        <p:spPr>
          <a:xfrm rot="8100000">
            <a:off x="4159400" y="2951328"/>
            <a:ext cx="708641" cy="708641"/>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koppt-泪滴形"/>
          <p:cNvSpPr/>
          <p:nvPr userDrawn="1"/>
        </p:nvSpPr>
        <p:spPr>
          <a:xfrm rot="8100000">
            <a:off x="8841404" y="2927766"/>
            <a:ext cx="708641" cy="708641"/>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koppt-图标"/>
          <p:cNvSpPr/>
          <p:nvPr userDrawn="1"/>
        </p:nvSpPr>
        <p:spPr bwMode="auto">
          <a:xfrm>
            <a:off x="9031709" y="3077068"/>
            <a:ext cx="328030" cy="410037"/>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en-US" sz="3200"/>
          </a:p>
        </p:txBody>
      </p:sp>
      <p:sp>
        <p:nvSpPr>
          <p:cNvPr id="30" name="koppt-图标"/>
          <p:cNvSpPr>
            <a:spLocks noEditPoints="1"/>
          </p:cNvSpPr>
          <p:nvPr userDrawn="1"/>
        </p:nvSpPr>
        <p:spPr bwMode="auto">
          <a:xfrm>
            <a:off x="6607051" y="2015504"/>
            <a:ext cx="492459" cy="33529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3200"/>
          </a:p>
        </p:txBody>
      </p:sp>
      <p:sp>
        <p:nvSpPr>
          <p:cNvPr id="31" name="koppt-图标"/>
          <p:cNvSpPr>
            <a:spLocks noEditPoints="1"/>
          </p:cNvSpPr>
          <p:nvPr userDrawn="1"/>
        </p:nvSpPr>
        <p:spPr bwMode="auto">
          <a:xfrm>
            <a:off x="2039052" y="1999445"/>
            <a:ext cx="278449" cy="407691"/>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endParaRPr>
          </a:p>
        </p:txBody>
      </p:sp>
      <p:sp>
        <p:nvSpPr>
          <p:cNvPr id="40" name="koppt-图标"/>
          <p:cNvSpPr>
            <a:spLocks noChangeAspect="1" noEditPoints="1"/>
          </p:cNvSpPr>
          <p:nvPr userDrawn="1"/>
        </p:nvSpPr>
        <p:spPr bwMode="auto">
          <a:xfrm>
            <a:off x="4327415" y="3200407"/>
            <a:ext cx="396000" cy="310784"/>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j-ea"/>
              <a:ea typeface="+mj-ea"/>
            </a:endParaRPr>
          </a:p>
        </p:txBody>
      </p:sp>
      <p:sp>
        <p:nvSpPr>
          <p:cNvPr id="41" name="文本占位符 40"/>
          <p:cNvSpPr>
            <a:spLocks noGrp="1"/>
          </p:cNvSpPr>
          <p:nvPr>
            <p:ph type="body" sz="quarter" idx="11" hasCustomPrompt="1"/>
          </p:nvPr>
        </p:nvSpPr>
        <p:spPr>
          <a:xfrm>
            <a:off x="1832668" y="5653142"/>
            <a:ext cx="691215" cy="338554"/>
          </a:xfrm>
        </p:spPr>
        <p:txBody>
          <a:bodyPr wrap="none">
            <a:spAutoFit/>
          </a:bodyPr>
          <a:lstStyle>
            <a:lvl1pPr marL="0" indent="0">
              <a:lnSpc>
                <a:spcPct val="100000"/>
              </a:lnSpc>
              <a:spcBef>
                <a:spcPts val="0"/>
              </a:spcBef>
              <a:buNone/>
              <a:defRPr lang="zh-CN" altLang="en-US" sz="16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en-US" altLang="zh-CN" dirty="0"/>
          </a:p>
        </p:txBody>
      </p:sp>
      <p:sp>
        <p:nvSpPr>
          <p:cNvPr id="42" name="文本占位符 40"/>
          <p:cNvSpPr>
            <a:spLocks noGrp="1"/>
          </p:cNvSpPr>
          <p:nvPr>
            <p:ph type="body" sz="quarter" idx="12" hasCustomPrompt="1"/>
          </p:nvPr>
        </p:nvSpPr>
        <p:spPr>
          <a:xfrm>
            <a:off x="4163365" y="5653142"/>
            <a:ext cx="691215" cy="338554"/>
          </a:xfrm>
        </p:spPr>
        <p:txBody>
          <a:bodyPr wrap="none">
            <a:spAutoFit/>
          </a:bodyPr>
          <a:lstStyle>
            <a:lvl1pPr marL="0" indent="0">
              <a:lnSpc>
                <a:spcPct val="100000"/>
              </a:lnSpc>
              <a:spcBef>
                <a:spcPts val="0"/>
              </a:spcBef>
              <a:buFont typeface="Arial" panose="020B0604020202020204" pitchFamily="34" charset="0"/>
              <a:buNone/>
              <a:defRPr lang="zh-CN" altLang="en-US" sz="16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6492904" y="5653142"/>
            <a:ext cx="691215" cy="338554"/>
          </a:xfrm>
        </p:spPr>
        <p:txBody>
          <a:bodyPr wrap="none">
            <a:spAutoFit/>
          </a:bodyPr>
          <a:lstStyle>
            <a:lvl1pPr marL="0" indent="0">
              <a:lnSpc>
                <a:spcPct val="100000"/>
              </a:lnSpc>
              <a:spcBef>
                <a:spcPts val="0"/>
              </a:spcBef>
              <a:buNone/>
              <a:defRPr lang="zh-CN" altLang="en-US" sz="16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8820492" y="5653142"/>
            <a:ext cx="691215" cy="338554"/>
          </a:xfrm>
        </p:spPr>
        <p:txBody>
          <a:bodyPr wrap="none">
            <a:spAutoFit/>
          </a:bodyPr>
          <a:lstStyle>
            <a:lvl1pPr marL="0" indent="0">
              <a:lnSpc>
                <a:spcPct val="100000"/>
              </a:lnSpc>
              <a:spcBef>
                <a:spcPts val="0"/>
              </a:spcBef>
              <a:buNone/>
              <a:defRPr lang="zh-CN" altLang="en-US" sz="16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2257084" y="2654707"/>
            <a:ext cx="1876429" cy="458459"/>
          </a:xfrm>
        </p:spPr>
        <p:txBody>
          <a:bodyPr wrap="square">
            <a:spAutoFit/>
          </a:bodyPr>
          <a:lstStyle>
            <a:lvl1pPr marL="0" indent="0">
              <a:lnSpc>
                <a:spcPct val="150000"/>
              </a:lnSpc>
              <a:spcBef>
                <a:spcPts val="0"/>
              </a:spcBef>
              <a:buNone/>
              <a:defRPr sz="1800"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4660263" y="3677805"/>
            <a:ext cx="1876429" cy="458459"/>
          </a:xfrm>
        </p:spPr>
        <p:txBody>
          <a:bodyPr wrap="square">
            <a:spAutoFit/>
          </a:bodyPr>
          <a:lstStyle>
            <a:lvl1pPr marL="0" indent="0">
              <a:lnSpc>
                <a:spcPct val="150000"/>
              </a:lnSpc>
              <a:spcBef>
                <a:spcPts val="0"/>
              </a:spcBef>
              <a:buNone/>
              <a:defRPr sz="1800"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6944063" y="2611929"/>
            <a:ext cx="1876429" cy="458459"/>
          </a:xfrm>
        </p:spPr>
        <p:txBody>
          <a:bodyPr wrap="square">
            <a:spAutoFit/>
          </a:bodyPr>
          <a:lstStyle>
            <a:lvl1pPr marL="0" indent="0">
              <a:lnSpc>
                <a:spcPct val="150000"/>
              </a:lnSpc>
              <a:spcBef>
                <a:spcPts val="0"/>
              </a:spcBef>
              <a:buNone/>
              <a:defRPr sz="1800"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9317459" y="3699633"/>
            <a:ext cx="1876429" cy="458459"/>
          </a:xfrm>
        </p:spPr>
        <p:txBody>
          <a:bodyPr wrap="square">
            <a:spAutoFit/>
          </a:bodyPr>
          <a:lstStyle>
            <a:lvl1pPr marL="0" indent="0">
              <a:lnSpc>
                <a:spcPct val="150000"/>
              </a:lnSpc>
              <a:spcBef>
                <a:spcPts val="0"/>
              </a:spcBef>
              <a:buNone/>
              <a:defRPr sz="1800"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bg>
      <p:bgPr>
        <a:gradFill>
          <a:gsLst>
            <a:gs pos="0">
              <a:schemeClr val="tx2">
                <a:lumMod val="50000"/>
              </a:schemeClr>
            </a:gs>
            <a:gs pos="5000">
              <a:srgbClr val="0F253D"/>
            </a:gs>
            <a:gs pos="94000">
              <a:schemeClr val="tx1">
                <a:lumMod val="85000"/>
                <a:lumOff val="15000"/>
              </a:schemeClr>
            </a:gs>
          </a:gsLst>
          <a:lin ang="27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2">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4104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3"/>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4"/>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3" name="文本占位符 52"/>
          <p:cNvSpPr>
            <a:spLocks noGrp="1"/>
          </p:cNvSpPr>
          <p:nvPr>
            <p:ph type="body" idx="10" hasCustomPrompt="1"/>
          </p:nvPr>
        </p:nvSpPr>
        <p:spPr>
          <a:xfrm>
            <a:off x="3875869" y="2010768"/>
            <a:ext cx="7001917" cy="1878656"/>
          </a:xfrm>
          <a:ln>
            <a:noFill/>
          </a:ln>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b="1" spc="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endParaRPr lang="zh-CN" altLang="en-US" dirty="0"/>
          </a:p>
          <a:p>
            <a:pPr lvl="0"/>
            <a:r>
              <a:rPr lang="zh-CN" altLang="en-US" dirty="0"/>
              <a:t>一流产品和服务</a:t>
            </a:r>
            <a:endParaRPr lang="zh-CN" altLang="en-US" dirty="0"/>
          </a:p>
        </p:txBody>
      </p:sp>
      <p:cxnSp>
        <p:nvCxnSpPr>
          <p:cNvPr id="18" name="直接连接符 17"/>
          <p:cNvCxnSpPr/>
          <p:nvPr userDrawn="1"/>
        </p:nvCxnSpPr>
        <p:spPr>
          <a:xfrm>
            <a:off x="228706" y="2760293"/>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descr="夜晚建筑亮着灯的高楼&#10;&#10;描述已自动生成"/>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0" y="-358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4" name="文本占位符 3"/>
          <p:cNvSpPr>
            <a:spLocks noGrp="1"/>
          </p:cNvSpPr>
          <p:nvPr>
            <p:ph type="body" sz="quarter" idx="11" hasCustomPrompt="1"/>
          </p:nvPr>
        </p:nvSpPr>
        <p:spPr>
          <a:xfrm>
            <a:off x="9220441" y="3957317"/>
            <a:ext cx="1670787" cy="379119"/>
          </a:xfrm>
          <a:prstGeom prst="roundRect">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600" b="0" spc="300" dirty="0">
                <a:solidFill>
                  <a:schemeClr val="lt1"/>
                </a:solidFill>
                <a:latin typeface="+mn-ea"/>
              </a:defRPr>
            </a:lvl1pPr>
          </a:lstStyle>
          <a:p>
            <a:pPr marL="0" lvl="0" algn="ctr"/>
            <a:r>
              <a:rPr lang="zh-CN" altLang="en-US" dirty="0"/>
              <a:t>汇报人名字</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7"/>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8"/>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image" Target="../media/image19.png"/><Relationship Id="rId7" Type="http://schemas.openxmlformats.org/officeDocument/2006/relationships/image" Target="../media/image18.jpe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9" Type="http://schemas.openxmlformats.org/officeDocument/2006/relationships/notesSlide" Target="../notesSlides/notesSlide2.xml"/><Relationship Id="rId28" Type="http://schemas.openxmlformats.org/officeDocument/2006/relationships/slideLayout" Target="../slideLayouts/slideLayout12.xml"/><Relationship Id="rId27" Type="http://schemas.openxmlformats.org/officeDocument/2006/relationships/tags" Target="../tags/tag19.xml"/><Relationship Id="rId26" Type="http://schemas.openxmlformats.org/officeDocument/2006/relationships/image" Target="../media/image37.jpeg"/><Relationship Id="rId25" Type="http://schemas.openxmlformats.org/officeDocument/2006/relationships/image" Target="../media/image36.jpeg"/><Relationship Id="rId24" Type="http://schemas.openxmlformats.org/officeDocument/2006/relationships/image" Target="../media/image35.jpeg"/><Relationship Id="rId23" Type="http://schemas.openxmlformats.org/officeDocument/2006/relationships/image" Target="../media/image34.jpeg"/><Relationship Id="rId22" Type="http://schemas.openxmlformats.org/officeDocument/2006/relationships/image" Target="../media/image33.png"/><Relationship Id="rId21" Type="http://schemas.openxmlformats.org/officeDocument/2006/relationships/image" Target="../media/image32.jpeg"/><Relationship Id="rId20" Type="http://schemas.openxmlformats.org/officeDocument/2006/relationships/image" Target="../media/image31.png"/><Relationship Id="rId2" Type="http://schemas.openxmlformats.org/officeDocument/2006/relationships/image" Target="../media/image13.jpeg"/><Relationship Id="rId19" Type="http://schemas.openxmlformats.org/officeDocument/2006/relationships/image" Target="../media/image30.jpeg"/><Relationship Id="rId18" Type="http://schemas.openxmlformats.org/officeDocument/2006/relationships/image" Target="../media/image29.jpeg"/><Relationship Id="rId17" Type="http://schemas.openxmlformats.org/officeDocument/2006/relationships/image" Target="../media/image28.jpeg"/><Relationship Id="rId16" Type="http://schemas.openxmlformats.org/officeDocument/2006/relationships/image" Target="../media/image27.jpeg"/><Relationship Id="rId15" Type="http://schemas.openxmlformats.org/officeDocument/2006/relationships/image" Target="../media/image26.jpeg"/><Relationship Id="rId14" Type="http://schemas.openxmlformats.org/officeDocument/2006/relationships/image" Target="../media/image25.png"/><Relationship Id="rId13" Type="http://schemas.openxmlformats.org/officeDocument/2006/relationships/image" Target="../media/image24.jpeg"/><Relationship Id="rId12" Type="http://schemas.openxmlformats.org/officeDocument/2006/relationships/image" Target="../media/image23.jpeg"/><Relationship Id="rId11" Type="http://schemas.openxmlformats.org/officeDocument/2006/relationships/image" Target="../media/image22.jpeg"/><Relationship Id="rId10" Type="http://schemas.openxmlformats.org/officeDocument/2006/relationships/image" Target="../media/image21.jpeg"/><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image" Target="../media/image38.emf"/></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2.xml"/><Relationship Id="rId6" Type="http://schemas.openxmlformats.org/officeDocument/2006/relationships/tags" Target="../tags/tag21.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jpeg"/></Relationships>
</file>

<file path=ppt/slides/_rels/slide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7" Type="http://schemas.openxmlformats.org/officeDocument/2006/relationships/notesSlide" Target="../notesSlides/notesSlide5.xml"/><Relationship Id="rId16" Type="http://schemas.openxmlformats.org/officeDocument/2006/relationships/slideLayout" Target="../slideLayouts/slideLayout12.xml"/><Relationship Id="rId15" Type="http://schemas.openxmlformats.org/officeDocument/2006/relationships/tags" Target="../tags/tag34.xml"/><Relationship Id="rId14" Type="http://schemas.openxmlformats.org/officeDocument/2006/relationships/image" Target="../media/image45.emf"/><Relationship Id="rId13" Type="http://schemas.openxmlformats.org/officeDocument/2006/relationships/image" Target="../media/image44.png"/><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image" Target="../media/image48.png"/><Relationship Id="rId3" Type="http://schemas.openxmlformats.org/officeDocument/2006/relationships/tags" Target="../tags/tag35.xml"/><Relationship Id="rId2" Type="http://schemas.openxmlformats.org/officeDocument/2006/relationships/image" Target="../media/image47.svg"/><Relationship Id="rId1"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a:xfrm>
            <a:off x="1778635" y="2011045"/>
            <a:ext cx="9099550" cy="959485"/>
          </a:xfrm>
        </p:spPr>
        <p:txBody>
          <a:bodyPr/>
          <a:lstStyle/>
          <a:p>
            <a:pPr algn="r"/>
            <a:r>
              <a:rPr lang="zh-CN" altLang="en-US" spc="300" dirty="0" smtClean="0">
                <a:solidFill>
                  <a:schemeClr val="bg1"/>
                </a:solidFill>
                <a:latin typeface="Agency FB" panose="020B0503020202020204" pitchFamily="34" charset="0"/>
                <a:cs typeface="+mn-ea"/>
                <a:sym typeface="+mn-lt"/>
              </a:rPr>
              <a:t>活性炭吸附设施运行状态</a:t>
            </a:r>
            <a:r>
              <a:rPr lang="zh-CN" altLang="en-US" spc="300" dirty="0" smtClean="0">
                <a:solidFill>
                  <a:schemeClr val="bg1"/>
                </a:solidFill>
                <a:latin typeface="Agency FB" panose="020B0503020202020204" pitchFamily="34" charset="0"/>
                <a:cs typeface="+mn-ea"/>
                <a:sym typeface="+mn-lt"/>
              </a:rPr>
              <a:t>监控系统</a:t>
            </a:r>
            <a:endParaRPr lang="zh-CN" altLang="en-US" dirty="0">
              <a:sym typeface="+mn-lt"/>
            </a:endParaRPr>
          </a:p>
        </p:txBody>
      </p:sp>
      <p:sp>
        <p:nvSpPr>
          <p:cNvPr id="4" name="文本占位符 3"/>
          <p:cNvSpPr>
            <a:spLocks noGrp="1"/>
          </p:cNvSpPr>
          <p:nvPr>
            <p:ph type="body" sz="quarter" idx="11"/>
          </p:nvPr>
        </p:nvSpPr>
        <p:spPr>
          <a:xfrm>
            <a:off x="8295708" y="3889372"/>
            <a:ext cx="2505985" cy="379119"/>
          </a:xfrm>
        </p:spPr>
        <p:txBody>
          <a:bodyPr>
            <a:normAutofit fontScale="92500"/>
          </a:bodyPr>
          <a:lstStyle/>
          <a:p>
            <a:r>
              <a:rPr lang="zh-CN" altLang="en-US" dirty="0"/>
              <a:t>浙江连微环境有限公司</a:t>
            </a:r>
            <a:endParaRPr lang="zh-CN" altLang="en-US" dirty="0"/>
          </a:p>
        </p:txBody>
      </p:sp>
      <p:grpSp>
        <p:nvGrpSpPr>
          <p:cNvPr id="25" name="组合 24"/>
          <p:cNvGrpSpPr/>
          <p:nvPr/>
        </p:nvGrpSpPr>
        <p:grpSpPr>
          <a:xfrm>
            <a:off x="10219160" y="4763858"/>
            <a:ext cx="1466218" cy="1903026"/>
            <a:chOff x="9800613" y="4736113"/>
            <a:chExt cx="1483490" cy="1925443"/>
          </a:xfrm>
        </p:grpSpPr>
        <p:pic>
          <p:nvPicPr>
            <p:cNvPr id="23" name="图片 22"/>
            <p:cNvPicPr>
              <a:picLocks noChangeAspect="1"/>
            </p:cNvPicPr>
            <p:nvPr/>
          </p:nvPicPr>
          <p:blipFill>
            <a:blip r:embed="rId1"/>
            <a:stretch>
              <a:fillRect/>
            </a:stretch>
          </p:blipFill>
          <p:spPr>
            <a:xfrm>
              <a:off x="9800613" y="4736113"/>
              <a:ext cx="1483490" cy="1469226"/>
            </a:xfrm>
            <a:prstGeom prst="rect">
              <a:avLst/>
            </a:prstGeom>
          </p:spPr>
        </p:pic>
        <p:sp>
          <p:nvSpPr>
            <p:cNvPr id="2" name="文本框 1"/>
            <p:cNvSpPr txBox="1"/>
            <p:nvPr/>
          </p:nvSpPr>
          <p:spPr>
            <a:xfrm>
              <a:off x="9955849" y="6194453"/>
              <a:ext cx="1189506" cy="467103"/>
            </a:xfrm>
            <a:prstGeom prst="rect">
              <a:avLst/>
            </a:prstGeom>
            <a:noFill/>
          </p:spPr>
          <p:txBody>
            <a:bodyPr wrap="square">
              <a:spAutoFit/>
            </a:bodyPr>
            <a:p>
              <a:pPr algn="ctr"/>
              <a:r>
                <a:rPr lang="zh-CN" altLang="en-US" sz="1200" dirty="0">
                  <a:solidFill>
                    <a:schemeClr val="bg1"/>
                  </a:solidFill>
                  <a:cs typeface="+mn-ea"/>
                  <a:sym typeface="+mn-lt"/>
                </a:rPr>
                <a:t>微信扫一扫</a:t>
              </a:r>
              <a:endParaRPr lang="en-US" altLang="zh-CN" sz="1200" dirty="0">
                <a:solidFill>
                  <a:schemeClr val="bg1"/>
                </a:solidFill>
                <a:cs typeface="+mn-ea"/>
                <a:sym typeface="+mn-lt"/>
              </a:endParaRPr>
            </a:p>
            <a:p>
              <a:pPr algn="ctr"/>
              <a:r>
                <a:rPr lang="zh-CN" altLang="en-US" sz="1200" dirty="0">
                  <a:solidFill>
                    <a:schemeClr val="bg1"/>
                  </a:solidFill>
                  <a:cs typeface="+mn-ea"/>
                  <a:sym typeface="+mn-lt"/>
                </a:rPr>
                <a:t>关注公众号</a:t>
              </a:r>
              <a:endParaRPr lang="zh-CN" altLang="en-US" sz="1200" dirty="0">
                <a:solidFill>
                  <a:schemeClr val="bg1"/>
                </a:solidFill>
                <a:cs typeface="+mn-ea"/>
                <a:sym typeface="+mn-lt"/>
              </a:endParaRPr>
            </a:p>
          </p:txBody>
        </p:sp>
      </p:grpSp>
      <p:sp>
        <p:nvSpPr>
          <p:cNvPr id="14" name="文本框 13"/>
          <p:cNvSpPr txBox="1"/>
          <p:nvPr/>
        </p:nvSpPr>
        <p:spPr>
          <a:xfrm>
            <a:off x="6809740" y="4890135"/>
            <a:ext cx="3409315" cy="1198880"/>
          </a:xfrm>
          <a:prstGeom prst="rect">
            <a:avLst/>
          </a:prstGeom>
          <a:noFill/>
        </p:spPr>
        <p:txBody>
          <a:bodyPr wrap="square">
            <a:spAutoFit/>
          </a:bodyPr>
          <a:p>
            <a:pPr>
              <a:lnSpc>
                <a:spcPct val="150000"/>
              </a:lnSpc>
            </a:pPr>
            <a:r>
              <a:rPr lang="zh-CN" altLang="en-US" sz="1200" b="1" dirty="0">
                <a:solidFill>
                  <a:schemeClr val="bg1"/>
                </a:solidFill>
                <a:cs typeface="+mn-ea"/>
                <a:sym typeface="+mn-lt"/>
              </a:rPr>
              <a:t>浙江连微环境有限公司</a:t>
            </a:r>
            <a:endParaRPr lang="en-US" altLang="zh-CN" sz="1200" b="1" dirty="0">
              <a:solidFill>
                <a:schemeClr val="bg1"/>
              </a:solidFill>
              <a:cs typeface="+mn-ea"/>
              <a:sym typeface="+mn-lt"/>
            </a:endParaRPr>
          </a:p>
          <a:p>
            <a:pPr>
              <a:lnSpc>
                <a:spcPct val="150000"/>
              </a:lnSpc>
            </a:pPr>
            <a:r>
              <a:rPr lang="zh-CN" altLang="en-US" sz="1200" dirty="0">
                <a:solidFill>
                  <a:schemeClr val="bg1"/>
                </a:solidFill>
                <a:cs typeface="+mn-ea"/>
                <a:sym typeface="+mn-lt"/>
              </a:rPr>
              <a:t>地址：浙江省杭州市拱墅区鹏锦科创大厦17楼</a:t>
            </a:r>
            <a:endParaRPr lang="en-US" altLang="zh-CN" sz="1200" dirty="0">
              <a:solidFill>
                <a:schemeClr val="bg1"/>
              </a:solidFill>
              <a:cs typeface="+mn-ea"/>
              <a:sym typeface="+mn-lt"/>
            </a:endParaRPr>
          </a:p>
          <a:p>
            <a:pPr>
              <a:lnSpc>
                <a:spcPct val="150000"/>
              </a:lnSpc>
            </a:pPr>
            <a:r>
              <a:rPr lang="zh-CN" altLang="en-US" sz="1200" dirty="0">
                <a:solidFill>
                  <a:schemeClr val="bg1"/>
                </a:solidFill>
                <a:cs typeface="+mn-ea"/>
                <a:sym typeface="+mn-lt"/>
              </a:rPr>
              <a:t>总机：0571-87608587，0571-86793151</a:t>
            </a:r>
            <a:endParaRPr lang="en-US" altLang="zh-CN" sz="1200" dirty="0">
              <a:solidFill>
                <a:schemeClr val="bg1"/>
              </a:solidFill>
              <a:cs typeface="+mn-ea"/>
              <a:sym typeface="+mn-lt"/>
            </a:endParaRPr>
          </a:p>
          <a:p>
            <a:pPr>
              <a:lnSpc>
                <a:spcPct val="150000"/>
              </a:lnSpc>
            </a:pPr>
            <a:r>
              <a:rPr lang="zh-CN" altLang="en-US" sz="1200" dirty="0">
                <a:solidFill>
                  <a:schemeClr val="bg1"/>
                </a:solidFill>
                <a:cs typeface="+mn-ea"/>
                <a:sym typeface="+mn-lt"/>
              </a:rPr>
              <a:t>手机：</a:t>
            </a:r>
            <a:r>
              <a:rPr lang="en-US" altLang="zh-CN" sz="1200" dirty="0">
                <a:solidFill>
                  <a:schemeClr val="bg1"/>
                </a:solidFill>
                <a:cs typeface="+mn-ea"/>
                <a:sym typeface="+mn-lt"/>
              </a:rPr>
              <a:t>131-1571-7009</a:t>
            </a:r>
            <a:endParaRPr lang="en-US" altLang="zh-CN" sz="1200" dirty="0">
              <a:solidFill>
                <a:schemeClr val="bg1"/>
              </a:solidFill>
              <a:cs typeface="+mn-ea"/>
              <a:sym typeface="+mn-lt"/>
            </a:endParaRPr>
          </a:p>
        </p:txBody>
      </p:sp>
      <p:sp>
        <p:nvSpPr>
          <p:cNvPr id="20" name="koppt-文本框"/>
          <p:cNvSpPr/>
          <p:nvPr/>
        </p:nvSpPr>
        <p:spPr>
          <a:xfrm>
            <a:off x="3916680" y="2969895"/>
            <a:ext cx="4682490" cy="506730"/>
          </a:xfrm>
          <a:prstGeom prst="rect">
            <a:avLst/>
          </a:prstGeom>
          <a:noFill/>
          <a:extLst>
            <a:ext uri="{909E8E84-426E-40DD-AFC4-6F175D3DCCD1}">
              <a14:hiddenFill xmlns:a14="http://schemas.microsoft.com/office/drawing/2010/main">
                <a:solidFill>
                  <a:schemeClr val="bg1"/>
                </a:solidFill>
              </a14:hiddenFill>
            </a:ext>
          </a:extLst>
        </p:spPr>
        <p:txBody>
          <a:bodyPr wrap="square">
            <a:spAutoFit/>
          </a:bodyPr>
          <a:p>
            <a:pPr algn="l">
              <a:lnSpc>
                <a:spcPct val="150000"/>
              </a:lnSpc>
            </a:pPr>
            <a:r>
              <a:rPr lang="zh-CN" altLang="en-US" b="1" dirty="0">
                <a:solidFill>
                  <a:schemeClr val="bg1"/>
                </a:solidFill>
                <a:cs typeface="+mn-ea"/>
                <a:sym typeface="+mn-lt"/>
              </a:rPr>
              <a:t>型号：LWAE-HXT-JCK-CQS-WZD</a:t>
            </a:r>
            <a:endParaRPr lang="zh-CN" altLang="en-US" b="1" dirty="0">
              <a:solidFill>
                <a:schemeClr val="bg1"/>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cs typeface="+mn-ea"/>
                <a:sym typeface="+mn-lt"/>
              </a:rPr>
              <a:t>媒体报道</a:t>
            </a:r>
            <a:endParaRPr lang="zh-CN" altLang="en-US" dirty="0">
              <a:cs typeface="+mn-ea"/>
              <a:sym typeface="+mn-lt"/>
            </a:endParaRPr>
          </a:p>
        </p:txBody>
      </p:sp>
      <p:sp>
        <p:nvSpPr>
          <p:cNvPr id="6" name="koppt-文本框"/>
          <p:cNvSpPr/>
          <p:nvPr/>
        </p:nvSpPr>
        <p:spPr>
          <a:xfrm>
            <a:off x="503555" y="912495"/>
            <a:ext cx="3517265" cy="737235"/>
          </a:xfrm>
          <a:prstGeom prst="rect">
            <a:avLst/>
          </a:prstGeom>
        </p:spPr>
        <p:txBody>
          <a:bodyPr wrap="square">
            <a:spAutoFit/>
          </a:bodyPr>
          <a:p>
            <a:pPr algn="ctr">
              <a:lnSpc>
                <a:spcPct val="150000"/>
              </a:lnSpc>
            </a:pPr>
            <a:r>
              <a:rPr lang="zh-CN" altLang="en-US" sz="1400" b="1" dirty="0">
                <a:cs typeface="+mn-ea"/>
                <a:sym typeface="+mn-lt"/>
              </a:rPr>
              <a:t>杭州市生态环境局萧山分局领导专题调研我司活性炭数智监控试点工作</a:t>
            </a:r>
            <a:endParaRPr lang="zh-CN" altLang="en-US" sz="1400" b="1" dirty="0">
              <a:cs typeface="+mn-ea"/>
              <a:sym typeface="+mn-lt"/>
            </a:endParaRPr>
          </a:p>
        </p:txBody>
      </p:sp>
      <p:sp>
        <p:nvSpPr>
          <p:cNvPr id="10" name="koppt-文本框"/>
          <p:cNvSpPr/>
          <p:nvPr/>
        </p:nvSpPr>
        <p:spPr>
          <a:xfrm>
            <a:off x="4297680" y="875665"/>
            <a:ext cx="3517265" cy="1060450"/>
          </a:xfrm>
          <a:prstGeom prst="rect">
            <a:avLst/>
          </a:prstGeom>
        </p:spPr>
        <p:txBody>
          <a:bodyPr wrap="square">
            <a:spAutoFit/>
          </a:bodyPr>
          <a:p>
            <a:pPr algn="ctr">
              <a:lnSpc>
                <a:spcPct val="150000"/>
              </a:lnSpc>
            </a:pPr>
            <a:r>
              <a:rPr lang="zh-CN" altLang="en-US" sz="1400" b="1" dirty="0">
                <a:cs typeface="+mn-ea"/>
                <a:sym typeface="+mn-lt"/>
              </a:rPr>
              <a:t>杭州市生态环境局主要领导现场调研我司活性炭运行状态监控系统及吸附装置改造项目</a:t>
            </a:r>
            <a:endParaRPr lang="zh-CN" altLang="en-US" sz="1400" b="1" dirty="0">
              <a:cs typeface="+mn-ea"/>
              <a:sym typeface="+mn-lt"/>
            </a:endParaRPr>
          </a:p>
        </p:txBody>
      </p:sp>
      <p:sp>
        <p:nvSpPr>
          <p:cNvPr id="11" name="koppt-文本框"/>
          <p:cNvSpPr/>
          <p:nvPr/>
        </p:nvSpPr>
        <p:spPr>
          <a:xfrm>
            <a:off x="8091805" y="875665"/>
            <a:ext cx="3517265" cy="737235"/>
          </a:xfrm>
          <a:prstGeom prst="rect">
            <a:avLst/>
          </a:prstGeom>
        </p:spPr>
        <p:txBody>
          <a:bodyPr wrap="square">
            <a:spAutoFit/>
          </a:bodyPr>
          <a:p>
            <a:pPr algn="ctr">
              <a:lnSpc>
                <a:spcPct val="150000"/>
              </a:lnSpc>
            </a:pPr>
            <a:r>
              <a:rPr lang="zh-CN" altLang="en-US" sz="1400" b="1" dirty="0">
                <a:cs typeface="+mn-ea"/>
                <a:sym typeface="+mn-lt"/>
              </a:rPr>
              <a:t>杭州市生态环境局领导调研萧山区活性炭绿岛再生“全生命周期监管+服务”新模式</a:t>
            </a:r>
            <a:endParaRPr lang="zh-CN" altLang="en-US" sz="1400" b="1" dirty="0">
              <a:cs typeface="+mn-ea"/>
              <a:sym typeface="+mn-lt"/>
            </a:endParaRPr>
          </a:p>
        </p:txBody>
      </p:sp>
      <p:pic>
        <p:nvPicPr>
          <p:cNvPr id="12" name="图片 11" descr="微信图片_20241112112201"/>
          <p:cNvPicPr>
            <a:picLocks noChangeAspect="1"/>
          </p:cNvPicPr>
          <p:nvPr/>
        </p:nvPicPr>
        <p:blipFill>
          <a:blip r:embed="rId1"/>
          <a:stretch>
            <a:fillRect/>
          </a:stretch>
        </p:blipFill>
        <p:spPr>
          <a:xfrm>
            <a:off x="415925" y="1936115"/>
            <a:ext cx="3656330" cy="1349375"/>
          </a:xfrm>
          <a:prstGeom prst="rect">
            <a:avLst/>
          </a:prstGeom>
        </p:spPr>
      </p:pic>
      <p:sp>
        <p:nvSpPr>
          <p:cNvPr id="13" name="koppt-文本框"/>
          <p:cNvSpPr/>
          <p:nvPr/>
        </p:nvSpPr>
        <p:spPr>
          <a:xfrm>
            <a:off x="503555" y="3285490"/>
            <a:ext cx="3517265" cy="553085"/>
          </a:xfrm>
          <a:prstGeom prst="rect">
            <a:avLst/>
          </a:prstGeom>
        </p:spPr>
        <p:txBody>
          <a:bodyPr wrap="square">
            <a:spAutoFit/>
          </a:bodyPr>
          <a:p>
            <a:pPr algn="ctr">
              <a:lnSpc>
                <a:spcPct val="150000"/>
              </a:lnSpc>
            </a:pPr>
            <a:r>
              <a:rPr lang="zh-CN" altLang="en-US" sz="1000" b="1" dirty="0">
                <a:solidFill>
                  <a:schemeClr val="tx1">
                    <a:lumMod val="65000"/>
                    <a:lumOff val="35000"/>
                  </a:schemeClr>
                </a:solidFill>
                <a:cs typeface="+mn-ea"/>
                <a:sym typeface="+mn-lt"/>
              </a:rPr>
              <a:t>图：VOCs活性炭吸附运行状态监控装置首套系统在杭州萧山安装调试成功</a:t>
            </a:r>
            <a:endParaRPr lang="zh-CN" altLang="en-US" sz="1000" b="1" dirty="0">
              <a:solidFill>
                <a:schemeClr val="tx1">
                  <a:lumMod val="65000"/>
                  <a:lumOff val="35000"/>
                </a:schemeClr>
              </a:solidFill>
              <a:cs typeface="+mn-ea"/>
              <a:sym typeface="+mn-lt"/>
            </a:endParaRPr>
          </a:p>
        </p:txBody>
      </p:sp>
      <p:pic>
        <p:nvPicPr>
          <p:cNvPr id="16" name="图片 15" descr="微信图片_20241112112213"/>
          <p:cNvPicPr>
            <a:picLocks noChangeAspect="1"/>
          </p:cNvPicPr>
          <p:nvPr/>
        </p:nvPicPr>
        <p:blipFill>
          <a:blip r:embed="rId2"/>
          <a:stretch>
            <a:fillRect/>
          </a:stretch>
        </p:blipFill>
        <p:spPr>
          <a:xfrm>
            <a:off x="357505" y="4121150"/>
            <a:ext cx="1777365" cy="1333500"/>
          </a:xfrm>
          <a:prstGeom prst="rect">
            <a:avLst/>
          </a:prstGeom>
        </p:spPr>
      </p:pic>
      <p:pic>
        <p:nvPicPr>
          <p:cNvPr id="18" name="图片 17" descr="微信图片_20241112112217"/>
          <p:cNvPicPr>
            <a:picLocks noChangeAspect="1"/>
          </p:cNvPicPr>
          <p:nvPr/>
        </p:nvPicPr>
        <p:blipFill>
          <a:blip r:embed="rId3"/>
          <a:stretch>
            <a:fillRect/>
          </a:stretch>
        </p:blipFill>
        <p:spPr>
          <a:xfrm>
            <a:off x="2243455" y="4121150"/>
            <a:ext cx="1777365" cy="1332865"/>
          </a:xfrm>
          <a:prstGeom prst="rect">
            <a:avLst/>
          </a:prstGeom>
        </p:spPr>
      </p:pic>
      <p:sp>
        <p:nvSpPr>
          <p:cNvPr id="19" name="koppt-文本框"/>
          <p:cNvSpPr/>
          <p:nvPr/>
        </p:nvSpPr>
        <p:spPr>
          <a:xfrm>
            <a:off x="503555" y="5621655"/>
            <a:ext cx="3517265" cy="553085"/>
          </a:xfrm>
          <a:prstGeom prst="rect">
            <a:avLst/>
          </a:prstGeom>
        </p:spPr>
        <p:txBody>
          <a:bodyPr wrap="square">
            <a:spAutoFit/>
          </a:bodyPr>
          <a:p>
            <a:pPr algn="ctr">
              <a:lnSpc>
                <a:spcPct val="150000"/>
              </a:lnSpc>
            </a:pPr>
            <a:r>
              <a:rPr lang="zh-CN" altLang="en-US" sz="1000" b="1" dirty="0">
                <a:solidFill>
                  <a:schemeClr val="tx1">
                    <a:lumMod val="65000"/>
                    <a:lumOff val="35000"/>
                  </a:schemeClr>
                </a:solidFill>
                <a:cs typeface="+mn-ea"/>
                <a:sym typeface="+mn-lt"/>
              </a:rPr>
              <a:t>图：生态环境萧山分局党组书记、局长莫勤恒专题调研萧山区活性炭数智监控试点工作</a:t>
            </a:r>
            <a:endParaRPr lang="zh-CN" altLang="en-US" sz="1000" b="1" dirty="0">
              <a:solidFill>
                <a:schemeClr val="tx1">
                  <a:lumMod val="65000"/>
                  <a:lumOff val="35000"/>
                </a:schemeClr>
              </a:solidFill>
              <a:cs typeface="+mn-ea"/>
              <a:sym typeface="+mn-lt"/>
            </a:endParaRPr>
          </a:p>
        </p:txBody>
      </p:sp>
      <p:pic>
        <p:nvPicPr>
          <p:cNvPr id="20" name="图片 19" descr="微信图片_20241112112714"/>
          <p:cNvPicPr>
            <a:picLocks noChangeAspect="1"/>
          </p:cNvPicPr>
          <p:nvPr/>
        </p:nvPicPr>
        <p:blipFill>
          <a:blip r:embed="rId4"/>
          <a:stretch>
            <a:fillRect/>
          </a:stretch>
        </p:blipFill>
        <p:spPr>
          <a:xfrm>
            <a:off x="4413250" y="1936115"/>
            <a:ext cx="1214755" cy="2021840"/>
          </a:xfrm>
          <a:prstGeom prst="rect">
            <a:avLst/>
          </a:prstGeom>
        </p:spPr>
      </p:pic>
      <p:pic>
        <p:nvPicPr>
          <p:cNvPr id="21" name="图片 20" descr="微信图片_20241112112718"/>
          <p:cNvPicPr>
            <a:picLocks noChangeAspect="1"/>
          </p:cNvPicPr>
          <p:nvPr/>
        </p:nvPicPr>
        <p:blipFill>
          <a:blip r:embed="rId5"/>
          <a:stretch>
            <a:fillRect/>
          </a:stretch>
        </p:blipFill>
        <p:spPr>
          <a:xfrm>
            <a:off x="5742940" y="1936115"/>
            <a:ext cx="2125345" cy="2026285"/>
          </a:xfrm>
          <a:prstGeom prst="rect">
            <a:avLst/>
          </a:prstGeom>
        </p:spPr>
      </p:pic>
      <p:sp>
        <p:nvSpPr>
          <p:cNvPr id="22" name="koppt-文本框"/>
          <p:cNvSpPr/>
          <p:nvPr/>
        </p:nvSpPr>
        <p:spPr>
          <a:xfrm>
            <a:off x="4413250" y="4121150"/>
            <a:ext cx="3455035" cy="1011555"/>
          </a:xfrm>
          <a:prstGeom prst="rect">
            <a:avLst/>
          </a:prstGeom>
        </p:spPr>
        <p:txBody>
          <a:bodyPr wrap="square">
            <a:noAutofit/>
          </a:bodyPr>
          <a:p>
            <a:pPr algn="ctr">
              <a:lnSpc>
                <a:spcPct val="150000"/>
              </a:lnSpc>
            </a:pPr>
            <a:r>
              <a:rPr lang="zh-CN" altLang="en-US" sz="1000" b="1" dirty="0">
                <a:solidFill>
                  <a:schemeClr val="tx1">
                    <a:lumMod val="65000"/>
                    <a:lumOff val="35000"/>
                  </a:schemeClr>
                </a:solidFill>
                <a:cs typeface="+mn-ea"/>
                <a:sym typeface="+mn-lt"/>
              </a:rPr>
              <a:t>图：杭州市生态环境局党组书记、局长马利阳，督察专员骆荣强、拱墅分局局长吕晓辉走访调研杭州东星行汽车维修有限公司活性炭吸附处理装置改造和活性炭全生命周期管控工作</a:t>
            </a:r>
            <a:endParaRPr lang="zh-CN" altLang="en-US" sz="1000" b="1" dirty="0">
              <a:solidFill>
                <a:schemeClr val="tx1">
                  <a:lumMod val="65000"/>
                  <a:lumOff val="35000"/>
                </a:schemeClr>
              </a:solidFill>
              <a:cs typeface="+mn-ea"/>
              <a:sym typeface="+mn-lt"/>
            </a:endParaRPr>
          </a:p>
        </p:txBody>
      </p:sp>
      <p:pic>
        <p:nvPicPr>
          <p:cNvPr id="24" name="图片 23" descr="微信图片_20241112113033"/>
          <p:cNvPicPr>
            <a:picLocks noChangeAspect="1"/>
          </p:cNvPicPr>
          <p:nvPr/>
        </p:nvPicPr>
        <p:blipFill>
          <a:blip r:embed="rId6"/>
          <a:stretch>
            <a:fillRect/>
          </a:stretch>
        </p:blipFill>
        <p:spPr>
          <a:xfrm>
            <a:off x="8091805" y="1800860"/>
            <a:ext cx="3517265" cy="2383790"/>
          </a:xfrm>
          <a:prstGeom prst="rect">
            <a:avLst/>
          </a:prstGeom>
        </p:spPr>
      </p:pic>
      <p:sp>
        <p:nvSpPr>
          <p:cNvPr id="25" name="koppt-文本框"/>
          <p:cNvSpPr/>
          <p:nvPr/>
        </p:nvSpPr>
        <p:spPr>
          <a:xfrm>
            <a:off x="8091805" y="4282440"/>
            <a:ext cx="3516630" cy="561340"/>
          </a:xfrm>
          <a:prstGeom prst="rect">
            <a:avLst/>
          </a:prstGeom>
        </p:spPr>
        <p:txBody>
          <a:bodyPr wrap="square">
            <a:noAutofit/>
          </a:bodyPr>
          <a:p>
            <a:pPr algn="ctr">
              <a:lnSpc>
                <a:spcPct val="150000"/>
              </a:lnSpc>
            </a:pPr>
            <a:r>
              <a:rPr lang="zh-CN" altLang="en-US" sz="1000" b="1" dirty="0">
                <a:solidFill>
                  <a:schemeClr val="tx1">
                    <a:lumMod val="65000"/>
                    <a:lumOff val="35000"/>
                  </a:schemeClr>
                </a:solidFill>
                <a:cs typeface="+mn-ea"/>
                <a:sym typeface="+mn-lt"/>
              </a:rPr>
              <a:t>图：杭州市生态环境局副局长骆荣强走访调研萧山区绿岛再生中心——杭州兴鑫新材料有限公司</a:t>
            </a:r>
            <a:endParaRPr lang="zh-CN" altLang="en-US" sz="1000" b="1" dirty="0">
              <a:solidFill>
                <a:schemeClr val="tx1">
                  <a:lumMod val="65000"/>
                  <a:lumOff val="35000"/>
                </a:schemeClr>
              </a:solidFill>
              <a:cs typeface="+mn-ea"/>
              <a:sym typeface="+mn-lt"/>
            </a:endParaRPr>
          </a:p>
        </p:txBody>
      </p:sp>
      <p:pic>
        <p:nvPicPr>
          <p:cNvPr id="26" name="图片 25" descr="微信图片_20241112113040"/>
          <p:cNvPicPr>
            <a:picLocks noChangeAspect="1"/>
          </p:cNvPicPr>
          <p:nvPr/>
        </p:nvPicPr>
        <p:blipFill>
          <a:blip r:embed="rId7"/>
          <a:stretch>
            <a:fillRect/>
          </a:stretch>
        </p:blipFill>
        <p:spPr>
          <a:xfrm flipH="1">
            <a:off x="8488680" y="4941570"/>
            <a:ext cx="945515" cy="1574800"/>
          </a:xfrm>
          <a:prstGeom prst="rect">
            <a:avLst/>
          </a:prstGeom>
        </p:spPr>
      </p:pic>
      <p:pic>
        <p:nvPicPr>
          <p:cNvPr id="27" name="图片 26" descr="微信图片_20241112113043"/>
          <p:cNvPicPr>
            <a:picLocks noChangeAspect="1"/>
          </p:cNvPicPr>
          <p:nvPr/>
        </p:nvPicPr>
        <p:blipFill>
          <a:blip r:embed="rId8"/>
          <a:stretch>
            <a:fillRect/>
          </a:stretch>
        </p:blipFill>
        <p:spPr>
          <a:xfrm>
            <a:off x="9716770" y="4941570"/>
            <a:ext cx="1647825" cy="15678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0000">
              <a:schemeClr val="accent1">
                <a:lumMod val="75000"/>
              </a:schemeClr>
            </a:gs>
            <a:gs pos="0">
              <a:schemeClr val="accent1">
                <a:lumMod val="25000"/>
                <a:lumOff val="75000"/>
              </a:schemeClr>
            </a:gs>
            <a:gs pos="100000">
              <a:schemeClr val="accent1">
                <a:lumMod val="85000"/>
              </a:schemeClr>
            </a:gs>
          </a:gsLst>
          <a:lin ang="5400000" scaled="1"/>
        </a:gradFill>
        <a:effectLst/>
      </p:bgPr>
    </p:bg>
    <p:spTree>
      <p:nvGrpSpPr>
        <p:cNvPr id="1" name=""/>
        <p:cNvGrpSpPr/>
        <p:nvPr/>
      </p:nvGrpSpPr>
      <p:grpSpPr>
        <a:xfrm>
          <a:off x="0" y="0"/>
          <a:ext cx="0" cy="0"/>
          <a:chOff x="0" y="0"/>
          <a:chExt cx="0" cy="0"/>
        </a:xfrm>
      </p:grpSpPr>
      <p:sp>
        <p:nvSpPr>
          <p:cNvPr id="20" name="文本框 19"/>
          <p:cNvSpPr txBox="1"/>
          <p:nvPr/>
        </p:nvSpPr>
        <p:spPr>
          <a:xfrm>
            <a:off x="4661651" y="1005801"/>
            <a:ext cx="6111875" cy="48463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300"/>
              </a:spcAft>
              <a:buClrTx/>
              <a:buSzTx/>
              <a:buFontTx/>
              <a:buNone/>
              <a:defRPr/>
            </a:pPr>
            <a:r>
              <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01  </a:t>
            </a:r>
            <a:r>
              <a:rPr kumimoji="0" lang="zh-CN" altLang="en-US"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公司介绍</a:t>
            </a:r>
            <a:endPar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914400" rtl="0" eaLnBrk="1" fontAlgn="auto" latinLnBrk="0" hangingPunct="1">
              <a:lnSpc>
                <a:spcPct val="150000"/>
              </a:lnSpc>
              <a:spcBef>
                <a:spcPts val="0"/>
              </a:spcBef>
              <a:spcAft>
                <a:spcPts val="300"/>
              </a:spcAft>
              <a:buClrTx/>
              <a:buSzTx/>
              <a:buFontTx/>
              <a:buNone/>
              <a:defRPr/>
            </a:pPr>
            <a:r>
              <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02  </a:t>
            </a:r>
            <a:r>
              <a:rPr kumimoji="0" lang="zh-CN" altLang="en-US"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产品简介</a:t>
            </a:r>
            <a:endPar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914400" rtl="0" eaLnBrk="1" fontAlgn="auto" latinLnBrk="0" hangingPunct="1">
              <a:lnSpc>
                <a:spcPct val="150000"/>
              </a:lnSpc>
              <a:spcBef>
                <a:spcPts val="0"/>
              </a:spcBef>
              <a:spcAft>
                <a:spcPts val="300"/>
              </a:spcAft>
              <a:buClrTx/>
              <a:buSzTx/>
              <a:buFontTx/>
              <a:buNone/>
              <a:defRPr/>
            </a:pPr>
            <a:r>
              <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03  </a:t>
            </a:r>
            <a:r>
              <a:rPr kumimoji="0" lang="zh-CN" altLang="en-US"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产品功能</a:t>
            </a:r>
            <a:endPar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914400" rtl="0" eaLnBrk="1" fontAlgn="auto" latinLnBrk="0" hangingPunct="1">
              <a:lnSpc>
                <a:spcPct val="150000"/>
              </a:lnSpc>
              <a:spcBef>
                <a:spcPts val="0"/>
              </a:spcBef>
              <a:spcAft>
                <a:spcPts val="300"/>
              </a:spcAft>
              <a:buClrTx/>
              <a:buSzTx/>
              <a:buFontTx/>
              <a:buNone/>
              <a:defRPr/>
            </a:pPr>
            <a:r>
              <a:rPr lang="en-US" altLang="zh-CN"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04  </a:t>
            </a:r>
            <a:r>
              <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产品优势</a:t>
            </a:r>
            <a:endPar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914400" rtl="0" eaLnBrk="1" fontAlgn="auto" latinLnBrk="0" hangingPunct="1">
              <a:lnSpc>
                <a:spcPct val="150000"/>
              </a:lnSpc>
              <a:spcBef>
                <a:spcPts val="0"/>
              </a:spcBef>
              <a:spcAft>
                <a:spcPts val="300"/>
              </a:spcAft>
              <a:buClrTx/>
              <a:buSzTx/>
              <a:buFontTx/>
              <a:buNone/>
              <a:defRPr/>
            </a:pPr>
            <a:r>
              <a:rPr lang="en-US" altLang="zh-CN"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05  </a:t>
            </a:r>
            <a:r>
              <a:rPr lang="zh-CN" altLang="en-US" sz="2800" b="1"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安装方案</a:t>
            </a:r>
            <a:endParaRPr kumimoji="0" lang="zh-CN" altLang="en-US"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914400" rtl="0" eaLnBrk="1" fontAlgn="auto" latinLnBrk="0" hangingPunct="1">
              <a:lnSpc>
                <a:spcPct val="150000"/>
              </a:lnSpc>
              <a:spcBef>
                <a:spcPts val="0"/>
              </a:spcBef>
              <a:spcAft>
                <a:spcPts val="300"/>
              </a:spcAft>
              <a:buClrTx/>
              <a:buSzTx/>
              <a:buFontTx/>
              <a:buNone/>
              <a:defRPr/>
            </a:pPr>
            <a:r>
              <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06  </a:t>
            </a:r>
            <a:r>
              <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应用场景</a:t>
            </a:r>
            <a:endPar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a:p>
            <a:pPr marL="0" marR="0" lvl="0" indent="0" algn="l" defTabSz="914400" rtl="0" eaLnBrk="1" fontAlgn="auto" latinLnBrk="0" hangingPunct="1">
              <a:lnSpc>
                <a:spcPct val="150000"/>
              </a:lnSpc>
              <a:spcBef>
                <a:spcPts val="0"/>
              </a:spcBef>
              <a:spcAft>
                <a:spcPts val="300"/>
              </a:spcAft>
              <a:buClrTx/>
              <a:buSzTx/>
              <a:buFontTx/>
              <a:buNone/>
              <a:defRPr/>
            </a:pPr>
            <a:r>
              <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07  </a:t>
            </a:r>
            <a:r>
              <a:rPr kumimoji="0" lang="zh-CN" altLang="en-US"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媒体报道</a:t>
            </a:r>
            <a:endParaRPr kumimoji="0" lang="zh-CN" altLang="en-US"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文本框 1"/>
          <p:cNvSpPr txBox="1"/>
          <p:nvPr/>
        </p:nvSpPr>
        <p:spPr>
          <a:xfrm>
            <a:off x="2034540" y="2694305"/>
            <a:ext cx="1662430" cy="1469390"/>
          </a:xfrm>
          <a:prstGeom prst="rect">
            <a:avLst/>
          </a:prstGeom>
          <a:noFill/>
        </p:spPr>
        <p:txBody>
          <a:bodyPr wrap="square" rtlCol="0">
            <a:noAutofit/>
          </a:bodyPr>
          <a:p>
            <a:pPr marL="0" marR="0" lvl="0" indent="0" algn="l" defTabSz="914400" rtl="0" eaLnBrk="1" fontAlgn="auto" latinLnBrk="0" hangingPunct="1">
              <a:lnSpc>
                <a:spcPct val="150000"/>
              </a:lnSpc>
              <a:spcBef>
                <a:spcPts val="0"/>
              </a:spcBef>
              <a:spcAft>
                <a:spcPts val="300"/>
              </a:spcAft>
              <a:buClrTx/>
              <a:buSzTx/>
              <a:buFontTx/>
              <a:buNone/>
              <a:defRPr/>
            </a:pPr>
            <a:r>
              <a:rPr kumimoji="0" lang="zh-CN" altLang="en-US" sz="54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endParaRPr kumimoji="0" lang="zh-CN" altLang="en-US" sz="54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479" y="377171"/>
            <a:ext cx="5669868" cy="535544"/>
          </a:xfrm>
        </p:spPr>
        <p:txBody>
          <a:bodyPr/>
          <a:lstStyle/>
          <a:p>
            <a:r>
              <a:rPr lang="zh-CN" altLang="en-US" dirty="0">
                <a:cs typeface="+mn-ea"/>
                <a:sym typeface="+mn-lt"/>
              </a:rPr>
              <a:t>公司介绍</a:t>
            </a:r>
            <a:endParaRPr lang="zh-CN" altLang="en-US" dirty="0">
              <a:cs typeface="+mn-ea"/>
              <a:sym typeface="+mn-lt"/>
            </a:endParaRPr>
          </a:p>
        </p:txBody>
      </p:sp>
      <p:sp>
        <p:nvSpPr>
          <p:cNvPr id="8" name="矩形 7"/>
          <p:cNvSpPr/>
          <p:nvPr/>
        </p:nvSpPr>
        <p:spPr>
          <a:xfrm>
            <a:off x="635635" y="1101725"/>
            <a:ext cx="5144770" cy="4733925"/>
          </a:xfrm>
          <a:prstGeom prst="rect">
            <a:avLst/>
          </a:prstGeom>
        </p:spPr>
        <p:txBody>
          <a:bodyPr wrap="square">
            <a:noAutofit/>
          </a:bodyPr>
          <a:lstStyle/>
          <a:p>
            <a:pPr indent="457200" fontAlgn="auto">
              <a:lnSpc>
                <a:spcPct val="150000"/>
              </a:lnSpc>
            </a:pPr>
            <a:r>
              <a:rPr lang="en-US" altLang="zh-CN" sz="2000" dirty="0">
                <a:cs typeface="+mn-ea"/>
                <a:sym typeface="+mn-lt"/>
              </a:rPr>
              <a:t>“</a:t>
            </a:r>
            <a:r>
              <a:rPr lang="zh-CN" altLang="en-US" sz="2000" dirty="0">
                <a:cs typeface="+mn-ea"/>
                <a:sym typeface="+mn-lt"/>
              </a:rPr>
              <a:t>连微</a:t>
            </a:r>
            <a:r>
              <a:rPr lang="en-US" altLang="zh-CN" sz="2000" dirty="0">
                <a:cs typeface="+mn-ea"/>
                <a:sym typeface="+mn-lt"/>
              </a:rPr>
              <a:t>”</a:t>
            </a:r>
            <a:r>
              <a:rPr lang="zh-CN" altLang="en-US" sz="2000" dirty="0">
                <a:cs typeface="+mn-ea"/>
                <a:sym typeface="+mn-lt"/>
              </a:rPr>
              <a:t>一词含义为</a:t>
            </a:r>
            <a:r>
              <a:rPr lang="en-US" altLang="zh-CN" sz="2000" dirty="0">
                <a:cs typeface="+mn-ea"/>
                <a:sym typeface="+mn-lt"/>
              </a:rPr>
              <a:t>“</a:t>
            </a:r>
            <a:r>
              <a:rPr lang="zh-CN" altLang="en-US" sz="2000" dirty="0">
                <a:cs typeface="+mn-ea"/>
                <a:sym typeface="+mn-lt"/>
              </a:rPr>
              <a:t>连接万物，见微知著</a:t>
            </a:r>
            <a:r>
              <a:rPr lang="en-US" altLang="zh-CN" sz="2000" dirty="0">
                <a:cs typeface="+mn-ea"/>
                <a:sym typeface="+mn-lt"/>
              </a:rPr>
              <a:t>”</a:t>
            </a:r>
            <a:r>
              <a:rPr lang="zh-CN" altLang="en-US" sz="2000" dirty="0">
                <a:cs typeface="+mn-ea"/>
                <a:sym typeface="+mn-lt"/>
              </a:rPr>
              <a:t>。</a:t>
            </a:r>
            <a:endParaRPr lang="zh-CN" altLang="en-US" sz="2000" dirty="0">
              <a:cs typeface="+mn-ea"/>
              <a:sym typeface="+mn-lt"/>
            </a:endParaRPr>
          </a:p>
          <a:p>
            <a:pPr indent="457200" fontAlgn="auto">
              <a:lnSpc>
                <a:spcPct val="150000"/>
              </a:lnSpc>
            </a:pPr>
            <a:r>
              <a:rPr lang="zh-CN" altLang="en-US" sz="2000" dirty="0">
                <a:cs typeface="+mn-ea"/>
                <a:sym typeface="+mn-lt"/>
              </a:rPr>
              <a:t>浙江连微环境有限公司成立于2021年，是一家生态环境领域的数字化产品与服务商，产品覆盖大气、水、噪声、固废、生态等生态环境全要素，以数字化、精细化、智能化为产品特色，以创新与实用为产品目标，以自主研发的智能硬件建立工业物联网、将大数据算法与环保专业技术服务融合，实现企业合规生产、政府精准监管，致力于实现减污降碳协同增效。</a:t>
            </a:r>
            <a:endParaRPr lang="zh-CN" altLang="en-US" sz="2000" dirty="0">
              <a:cs typeface="+mn-ea"/>
              <a:sym typeface="+mn-lt"/>
            </a:endParaRPr>
          </a:p>
        </p:txBody>
      </p:sp>
      <p:sp>
        <p:nvSpPr>
          <p:cNvPr id="29" name="文本占位符 1"/>
          <p:cNvSpPr>
            <a:spLocks noGrp="1"/>
          </p:cNvSpPr>
          <p:nvPr/>
        </p:nvSpPr>
        <p:spPr>
          <a:xfrm>
            <a:off x="6096000" y="377190"/>
            <a:ext cx="5333365" cy="535305"/>
          </a:xfrm>
          <a:prstGeom prst="rect">
            <a:avLst/>
          </a:prstGeom>
          <a:effectLst>
            <a:glow rad="304800">
              <a:schemeClr val="accent1">
                <a:alpha val="40000"/>
              </a:schemeClr>
            </a:glow>
          </a:effectLst>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a:solidFill>
                  <a:schemeClr val="accent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cs typeface="+mn-ea"/>
                <a:sym typeface="+mn-lt"/>
              </a:rPr>
              <a:t>合作伙伴</a:t>
            </a:r>
            <a:endParaRPr lang="zh-CN" altLang="en-US" dirty="0">
              <a:cs typeface="+mn-ea"/>
              <a:sym typeface="+mn-lt"/>
            </a:endParaRPr>
          </a:p>
        </p:txBody>
      </p:sp>
      <p:grpSp>
        <p:nvGrpSpPr>
          <p:cNvPr id="30" name="组合 29"/>
          <p:cNvGrpSpPr/>
          <p:nvPr/>
        </p:nvGrpSpPr>
        <p:grpSpPr>
          <a:xfrm>
            <a:off x="6203315" y="1097280"/>
            <a:ext cx="5488305" cy="3004820"/>
            <a:chOff x="1664" y="3452"/>
            <a:chExt cx="15606" cy="7278"/>
          </a:xfrm>
        </p:grpSpPr>
        <p:sp>
          <p:nvSpPr>
            <p:cNvPr id="31" name="矩形 30"/>
            <p:cNvSpPr/>
            <p:nvPr/>
          </p:nvSpPr>
          <p:spPr>
            <a:xfrm>
              <a:off x="1664" y="3452"/>
              <a:ext cx="15607" cy="7279"/>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7" name="组合 46"/>
            <p:cNvGrpSpPr/>
            <p:nvPr/>
          </p:nvGrpSpPr>
          <p:grpSpPr>
            <a:xfrm>
              <a:off x="1958" y="3598"/>
              <a:ext cx="14931" cy="1423"/>
              <a:chOff x="338" y="10278"/>
              <a:chExt cx="11223" cy="1192"/>
            </a:xfrm>
          </p:grpSpPr>
          <p:pic>
            <p:nvPicPr>
              <p:cNvPr id="48" name="图片 47" descr="金鹭家具"/>
              <p:cNvPicPr>
                <a:picLocks noChangeAspect="1"/>
              </p:cNvPicPr>
              <p:nvPr/>
            </p:nvPicPr>
            <p:blipFill>
              <a:blip r:embed="rId1"/>
              <a:srcRect t="5250"/>
              <a:stretch>
                <a:fillRect/>
              </a:stretch>
            </p:blipFill>
            <p:spPr>
              <a:xfrm>
                <a:off x="338" y="10345"/>
                <a:ext cx="1341" cy="1092"/>
              </a:xfrm>
              <a:prstGeom prst="rect">
                <a:avLst/>
              </a:prstGeom>
            </p:spPr>
          </p:pic>
          <p:pic>
            <p:nvPicPr>
              <p:cNvPr id="49" name="图片 48" descr="吉成汽车零部件"/>
              <p:cNvPicPr>
                <a:picLocks noChangeAspect="1"/>
              </p:cNvPicPr>
              <p:nvPr/>
            </p:nvPicPr>
            <p:blipFill>
              <a:blip r:embed="rId2"/>
              <a:stretch>
                <a:fillRect/>
              </a:stretch>
            </p:blipFill>
            <p:spPr>
              <a:xfrm>
                <a:off x="3534" y="10278"/>
                <a:ext cx="1275" cy="1192"/>
              </a:xfrm>
              <a:prstGeom prst="rect">
                <a:avLst/>
              </a:prstGeom>
            </p:spPr>
          </p:pic>
          <p:pic>
            <p:nvPicPr>
              <p:cNvPr id="50" name="图片 49"/>
              <p:cNvPicPr>
                <a:picLocks noChangeAspect="1"/>
              </p:cNvPicPr>
              <p:nvPr/>
            </p:nvPicPr>
            <p:blipFill>
              <a:blip r:embed="rId3"/>
              <a:stretch>
                <a:fillRect/>
              </a:stretch>
            </p:blipFill>
            <p:spPr>
              <a:xfrm>
                <a:off x="1992" y="10389"/>
                <a:ext cx="1219" cy="967"/>
              </a:xfrm>
              <a:prstGeom prst="rect">
                <a:avLst/>
              </a:prstGeom>
            </p:spPr>
          </p:pic>
          <p:pic>
            <p:nvPicPr>
              <p:cNvPr id="51" name="图片 50"/>
              <p:cNvPicPr>
                <a:picLocks noChangeAspect="1"/>
              </p:cNvPicPr>
              <p:nvPr/>
            </p:nvPicPr>
            <p:blipFill>
              <a:blip r:embed="rId4"/>
              <a:srcRect l="5950" t="5638" r="4990"/>
              <a:stretch>
                <a:fillRect/>
              </a:stretch>
            </p:blipFill>
            <p:spPr>
              <a:xfrm>
                <a:off x="6709" y="10283"/>
                <a:ext cx="1154" cy="1187"/>
              </a:xfrm>
              <a:prstGeom prst="rect">
                <a:avLst/>
              </a:prstGeom>
            </p:spPr>
          </p:pic>
          <p:pic>
            <p:nvPicPr>
              <p:cNvPr id="52" name="图片 51"/>
              <p:cNvPicPr>
                <a:picLocks noChangeAspect="1"/>
              </p:cNvPicPr>
              <p:nvPr/>
            </p:nvPicPr>
            <p:blipFill>
              <a:blip r:embed="rId5"/>
              <a:stretch>
                <a:fillRect/>
              </a:stretch>
            </p:blipFill>
            <p:spPr>
              <a:xfrm>
                <a:off x="8248" y="10602"/>
                <a:ext cx="1464" cy="570"/>
              </a:xfrm>
              <a:prstGeom prst="rect">
                <a:avLst/>
              </a:prstGeom>
            </p:spPr>
          </p:pic>
          <p:pic>
            <p:nvPicPr>
              <p:cNvPr id="32" name="图片 31"/>
              <p:cNvPicPr>
                <a:picLocks noChangeAspect="1"/>
              </p:cNvPicPr>
              <p:nvPr/>
            </p:nvPicPr>
            <p:blipFill>
              <a:blip r:embed="rId6"/>
              <a:stretch>
                <a:fillRect/>
              </a:stretch>
            </p:blipFill>
            <p:spPr>
              <a:xfrm>
                <a:off x="10097" y="10461"/>
                <a:ext cx="1464" cy="856"/>
              </a:xfrm>
              <a:prstGeom prst="rect">
                <a:avLst/>
              </a:prstGeom>
            </p:spPr>
          </p:pic>
          <p:pic>
            <p:nvPicPr>
              <p:cNvPr id="54" name="图片 53" descr="5"/>
              <p:cNvPicPr>
                <a:picLocks noChangeAspect="1"/>
              </p:cNvPicPr>
              <p:nvPr/>
            </p:nvPicPr>
            <p:blipFill>
              <a:blip r:embed="rId7"/>
              <a:stretch>
                <a:fillRect/>
              </a:stretch>
            </p:blipFill>
            <p:spPr>
              <a:xfrm>
                <a:off x="5159" y="10278"/>
                <a:ext cx="1171" cy="1183"/>
              </a:xfrm>
              <a:prstGeom prst="rect">
                <a:avLst/>
              </a:prstGeom>
            </p:spPr>
          </p:pic>
        </p:grpSp>
        <p:grpSp>
          <p:nvGrpSpPr>
            <p:cNvPr id="55" name="组合 54"/>
            <p:cNvGrpSpPr/>
            <p:nvPr/>
          </p:nvGrpSpPr>
          <p:grpSpPr>
            <a:xfrm>
              <a:off x="1958" y="8868"/>
              <a:ext cx="14893" cy="1611"/>
              <a:chOff x="443" y="14945"/>
              <a:chExt cx="10970" cy="1350"/>
            </a:xfrm>
          </p:grpSpPr>
          <p:pic>
            <p:nvPicPr>
              <p:cNvPr id="56" name="图片 55"/>
              <p:cNvPicPr>
                <a:picLocks noChangeAspect="1"/>
              </p:cNvPicPr>
              <p:nvPr/>
            </p:nvPicPr>
            <p:blipFill>
              <a:blip r:embed="rId8"/>
              <a:stretch>
                <a:fillRect/>
              </a:stretch>
            </p:blipFill>
            <p:spPr>
              <a:xfrm>
                <a:off x="7979" y="14945"/>
                <a:ext cx="1280" cy="1305"/>
              </a:xfrm>
              <a:prstGeom prst="rect">
                <a:avLst/>
              </a:prstGeom>
            </p:spPr>
          </p:pic>
          <p:pic>
            <p:nvPicPr>
              <p:cNvPr id="57" name="图片 56" descr="1"/>
              <p:cNvPicPr>
                <a:picLocks noChangeAspect="1"/>
              </p:cNvPicPr>
              <p:nvPr/>
            </p:nvPicPr>
            <p:blipFill>
              <a:blip r:embed="rId9"/>
              <a:stretch>
                <a:fillRect/>
              </a:stretch>
            </p:blipFill>
            <p:spPr>
              <a:xfrm>
                <a:off x="443" y="14945"/>
                <a:ext cx="1260" cy="1350"/>
              </a:xfrm>
              <a:prstGeom prst="rect">
                <a:avLst/>
              </a:prstGeom>
            </p:spPr>
          </p:pic>
          <p:pic>
            <p:nvPicPr>
              <p:cNvPr id="58" name="图片 57" descr="杭州华恒塑业有限公司"/>
              <p:cNvPicPr>
                <a:picLocks noChangeAspect="1"/>
              </p:cNvPicPr>
              <p:nvPr/>
            </p:nvPicPr>
            <p:blipFill>
              <a:blip r:embed="rId10"/>
              <a:stretch>
                <a:fillRect/>
              </a:stretch>
            </p:blipFill>
            <p:spPr>
              <a:xfrm>
                <a:off x="4000" y="15370"/>
                <a:ext cx="1723" cy="586"/>
              </a:xfrm>
              <a:prstGeom prst="rect">
                <a:avLst/>
              </a:prstGeom>
            </p:spPr>
          </p:pic>
          <p:pic>
            <p:nvPicPr>
              <p:cNvPr id="59" name="图片 58" descr="松冈科技（浙江）有限公司"/>
              <p:cNvPicPr>
                <a:picLocks noChangeAspect="1"/>
              </p:cNvPicPr>
              <p:nvPr/>
            </p:nvPicPr>
            <p:blipFill>
              <a:blip r:embed="rId11"/>
              <a:stretch>
                <a:fillRect/>
              </a:stretch>
            </p:blipFill>
            <p:spPr>
              <a:xfrm>
                <a:off x="9777" y="15294"/>
                <a:ext cx="1636" cy="662"/>
              </a:xfrm>
              <a:prstGeom prst="rect">
                <a:avLst/>
              </a:prstGeom>
            </p:spPr>
          </p:pic>
          <p:pic>
            <p:nvPicPr>
              <p:cNvPr id="60" name="图片 59" descr="杭州为家美小家电有限公司"/>
              <p:cNvPicPr>
                <a:picLocks noChangeAspect="1"/>
              </p:cNvPicPr>
              <p:nvPr/>
            </p:nvPicPr>
            <p:blipFill>
              <a:blip r:embed="rId12"/>
              <a:stretch>
                <a:fillRect/>
              </a:stretch>
            </p:blipFill>
            <p:spPr>
              <a:xfrm>
                <a:off x="2003" y="15245"/>
                <a:ext cx="1697" cy="804"/>
              </a:xfrm>
              <a:prstGeom prst="rect">
                <a:avLst/>
              </a:prstGeom>
            </p:spPr>
          </p:pic>
          <p:pic>
            <p:nvPicPr>
              <p:cNvPr id="61" name="图片 60" descr="杭州萧山吉祥家私有限公司"/>
              <p:cNvPicPr>
                <a:picLocks noChangeAspect="1"/>
              </p:cNvPicPr>
              <p:nvPr/>
            </p:nvPicPr>
            <p:blipFill>
              <a:blip r:embed="rId13"/>
              <a:stretch>
                <a:fillRect/>
              </a:stretch>
            </p:blipFill>
            <p:spPr>
              <a:xfrm>
                <a:off x="6140" y="14945"/>
                <a:ext cx="1198" cy="1305"/>
              </a:xfrm>
              <a:prstGeom prst="rect">
                <a:avLst/>
              </a:prstGeom>
            </p:spPr>
          </p:pic>
        </p:grpSp>
        <p:grpSp>
          <p:nvGrpSpPr>
            <p:cNvPr id="62" name="组合 61"/>
            <p:cNvGrpSpPr/>
            <p:nvPr/>
          </p:nvGrpSpPr>
          <p:grpSpPr>
            <a:xfrm>
              <a:off x="1958" y="7073"/>
              <a:ext cx="14893" cy="1625"/>
              <a:chOff x="366" y="13368"/>
              <a:chExt cx="10959" cy="1361"/>
            </a:xfrm>
          </p:grpSpPr>
          <p:pic>
            <p:nvPicPr>
              <p:cNvPr id="63" name="图片 62"/>
              <p:cNvPicPr>
                <a:picLocks noChangeAspect="1"/>
              </p:cNvPicPr>
              <p:nvPr/>
            </p:nvPicPr>
            <p:blipFill>
              <a:blip r:embed="rId14"/>
              <a:srcRect r="5232"/>
              <a:stretch>
                <a:fillRect/>
              </a:stretch>
            </p:blipFill>
            <p:spPr>
              <a:xfrm>
                <a:off x="366" y="13368"/>
                <a:ext cx="1227" cy="1339"/>
              </a:xfrm>
              <a:prstGeom prst="rect">
                <a:avLst/>
              </a:prstGeom>
            </p:spPr>
          </p:pic>
          <p:pic>
            <p:nvPicPr>
              <p:cNvPr id="64" name="图片 63" descr="浙江博佳包装有限公司"/>
              <p:cNvPicPr>
                <a:picLocks noChangeAspect="1"/>
              </p:cNvPicPr>
              <p:nvPr/>
            </p:nvPicPr>
            <p:blipFill>
              <a:blip r:embed="rId15"/>
              <a:stretch>
                <a:fillRect/>
              </a:stretch>
            </p:blipFill>
            <p:spPr>
              <a:xfrm>
                <a:off x="3505" y="13721"/>
                <a:ext cx="2113" cy="585"/>
              </a:xfrm>
              <a:prstGeom prst="rect">
                <a:avLst/>
              </a:prstGeom>
            </p:spPr>
          </p:pic>
          <p:pic>
            <p:nvPicPr>
              <p:cNvPr id="65" name="图片 64" descr="杭州庆荣装饰材料有限公司"/>
              <p:cNvPicPr>
                <a:picLocks noChangeAspect="1"/>
              </p:cNvPicPr>
              <p:nvPr/>
            </p:nvPicPr>
            <p:blipFill>
              <a:blip r:embed="rId16"/>
              <a:stretch>
                <a:fillRect/>
              </a:stretch>
            </p:blipFill>
            <p:spPr>
              <a:xfrm>
                <a:off x="8127" y="13368"/>
                <a:ext cx="1462" cy="1257"/>
              </a:xfrm>
              <a:prstGeom prst="rect">
                <a:avLst/>
              </a:prstGeom>
            </p:spPr>
          </p:pic>
          <p:pic>
            <p:nvPicPr>
              <p:cNvPr id="66" name="图片 65" descr="杭州金世联中环塑业有限公司"/>
              <p:cNvPicPr>
                <a:picLocks noChangeAspect="1"/>
              </p:cNvPicPr>
              <p:nvPr/>
            </p:nvPicPr>
            <p:blipFill>
              <a:blip r:embed="rId17"/>
              <a:stretch>
                <a:fillRect/>
              </a:stretch>
            </p:blipFill>
            <p:spPr>
              <a:xfrm>
                <a:off x="10095" y="13368"/>
                <a:ext cx="1230" cy="1257"/>
              </a:xfrm>
              <a:prstGeom prst="rect">
                <a:avLst/>
              </a:prstGeom>
            </p:spPr>
          </p:pic>
          <p:pic>
            <p:nvPicPr>
              <p:cNvPr id="67" name="图片 66" descr="杭州艾得乐卫浴洁具有限公司"/>
              <p:cNvPicPr>
                <a:picLocks noChangeAspect="1"/>
              </p:cNvPicPr>
              <p:nvPr/>
            </p:nvPicPr>
            <p:blipFill>
              <a:blip r:embed="rId18"/>
              <a:stretch>
                <a:fillRect/>
              </a:stretch>
            </p:blipFill>
            <p:spPr>
              <a:xfrm>
                <a:off x="1926" y="13368"/>
                <a:ext cx="1225" cy="1361"/>
              </a:xfrm>
              <a:prstGeom prst="rect">
                <a:avLst/>
              </a:prstGeom>
            </p:spPr>
          </p:pic>
          <p:pic>
            <p:nvPicPr>
              <p:cNvPr id="68" name="图片 67" descr="杭州康新轴承制造有限公司"/>
              <p:cNvPicPr>
                <a:picLocks noChangeAspect="1"/>
              </p:cNvPicPr>
              <p:nvPr/>
            </p:nvPicPr>
            <p:blipFill>
              <a:blip r:embed="rId19"/>
              <a:stretch>
                <a:fillRect/>
              </a:stretch>
            </p:blipFill>
            <p:spPr>
              <a:xfrm>
                <a:off x="5998" y="13721"/>
                <a:ext cx="1680" cy="660"/>
              </a:xfrm>
              <a:prstGeom prst="rect">
                <a:avLst/>
              </a:prstGeom>
            </p:spPr>
          </p:pic>
        </p:grpSp>
        <p:grpSp>
          <p:nvGrpSpPr>
            <p:cNvPr id="69" name="组合 68"/>
            <p:cNvGrpSpPr/>
            <p:nvPr/>
          </p:nvGrpSpPr>
          <p:grpSpPr>
            <a:xfrm>
              <a:off x="1958" y="5304"/>
              <a:ext cx="14906" cy="1543"/>
              <a:chOff x="455" y="11726"/>
              <a:chExt cx="10798" cy="1293"/>
            </a:xfrm>
          </p:grpSpPr>
          <p:pic>
            <p:nvPicPr>
              <p:cNvPr id="70" name="图片 69"/>
              <p:cNvPicPr>
                <a:picLocks noChangeAspect="1"/>
              </p:cNvPicPr>
              <p:nvPr/>
            </p:nvPicPr>
            <p:blipFill>
              <a:blip r:embed="rId20"/>
              <a:stretch>
                <a:fillRect/>
              </a:stretch>
            </p:blipFill>
            <p:spPr>
              <a:xfrm>
                <a:off x="455" y="11730"/>
                <a:ext cx="1248" cy="1274"/>
              </a:xfrm>
              <a:prstGeom prst="rect">
                <a:avLst/>
              </a:prstGeom>
            </p:spPr>
          </p:pic>
          <p:pic>
            <p:nvPicPr>
              <p:cNvPr id="71" name="图片 70" descr="2"/>
              <p:cNvPicPr>
                <a:picLocks noChangeAspect="1"/>
              </p:cNvPicPr>
              <p:nvPr/>
            </p:nvPicPr>
            <p:blipFill>
              <a:blip r:embed="rId21"/>
              <a:stretch>
                <a:fillRect/>
              </a:stretch>
            </p:blipFill>
            <p:spPr>
              <a:xfrm>
                <a:off x="8116" y="12085"/>
                <a:ext cx="1355" cy="495"/>
              </a:xfrm>
              <a:prstGeom prst="rect">
                <a:avLst/>
              </a:prstGeom>
            </p:spPr>
          </p:pic>
          <p:pic>
            <p:nvPicPr>
              <p:cNvPr id="72" name="图片 71" descr="杭州敏邦实业有限公司"/>
              <p:cNvPicPr>
                <a:picLocks noChangeAspect="1"/>
              </p:cNvPicPr>
              <p:nvPr/>
            </p:nvPicPr>
            <p:blipFill>
              <a:blip r:embed="rId22"/>
              <a:stretch>
                <a:fillRect/>
              </a:stretch>
            </p:blipFill>
            <p:spPr>
              <a:xfrm>
                <a:off x="4847" y="11796"/>
                <a:ext cx="1257" cy="1223"/>
              </a:xfrm>
              <a:prstGeom prst="rect">
                <a:avLst/>
              </a:prstGeom>
            </p:spPr>
          </p:pic>
          <p:pic>
            <p:nvPicPr>
              <p:cNvPr id="73" name="图片 72" descr="杭州鑫盛镜业有限公司"/>
              <p:cNvPicPr>
                <a:picLocks noChangeAspect="1"/>
              </p:cNvPicPr>
              <p:nvPr/>
            </p:nvPicPr>
            <p:blipFill>
              <a:blip r:embed="rId23"/>
              <a:stretch>
                <a:fillRect/>
              </a:stretch>
            </p:blipFill>
            <p:spPr>
              <a:xfrm>
                <a:off x="3462" y="11730"/>
                <a:ext cx="1183" cy="1289"/>
              </a:xfrm>
              <a:prstGeom prst="rect">
                <a:avLst/>
              </a:prstGeom>
            </p:spPr>
          </p:pic>
          <p:pic>
            <p:nvPicPr>
              <p:cNvPr id="74" name="图片 73" descr="杭州速博雷尔传动机械有限公司"/>
              <p:cNvPicPr>
                <a:picLocks noChangeAspect="1"/>
              </p:cNvPicPr>
              <p:nvPr/>
            </p:nvPicPr>
            <p:blipFill>
              <a:blip r:embed="rId24"/>
              <a:stretch>
                <a:fillRect/>
              </a:stretch>
            </p:blipFill>
            <p:spPr>
              <a:xfrm>
                <a:off x="1940" y="11726"/>
                <a:ext cx="1175" cy="1274"/>
              </a:xfrm>
              <a:prstGeom prst="rect">
                <a:avLst/>
              </a:prstGeom>
            </p:spPr>
          </p:pic>
          <p:pic>
            <p:nvPicPr>
              <p:cNvPr id="75" name="图片 74" descr="杭州镜涛实业有限公司"/>
              <p:cNvPicPr>
                <a:picLocks noChangeAspect="1"/>
              </p:cNvPicPr>
              <p:nvPr/>
            </p:nvPicPr>
            <p:blipFill>
              <a:blip r:embed="rId25"/>
              <a:stretch>
                <a:fillRect/>
              </a:stretch>
            </p:blipFill>
            <p:spPr>
              <a:xfrm>
                <a:off x="9843" y="12037"/>
                <a:ext cx="1410" cy="568"/>
              </a:xfrm>
              <a:prstGeom prst="rect">
                <a:avLst/>
              </a:prstGeom>
            </p:spPr>
          </p:pic>
          <p:pic>
            <p:nvPicPr>
              <p:cNvPr id="76" name="图片 75" descr="浙江申新塑胶有限公司"/>
              <p:cNvPicPr>
                <a:picLocks noChangeAspect="1"/>
              </p:cNvPicPr>
              <p:nvPr/>
            </p:nvPicPr>
            <p:blipFill>
              <a:blip r:embed="rId26"/>
              <a:stretch>
                <a:fillRect/>
              </a:stretch>
            </p:blipFill>
            <p:spPr>
              <a:xfrm>
                <a:off x="6255" y="12085"/>
                <a:ext cx="1489" cy="480"/>
              </a:xfrm>
              <a:prstGeom prst="rect">
                <a:avLst/>
              </a:prstGeom>
            </p:spPr>
          </p:pic>
        </p:grpSp>
      </p:grpSp>
    </p:spTree>
    <p:custDataLst>
      <p:tags r:id="rId2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479" y="377171"/>
            <a:ext cx="5669868" cy="535544"/>
          </a:xfrm>
        </p:spPr>
        <p:txBody>
          <a:bodyPr/>
          <a:lstStyle/>
          <a:p>
            <a:r>
              <a:rPr lang="zh-CN" altLang="en-US" dirty="0">
                <a:cs typeface="+mn-ea"/>
                <a:sym typeface="+mn-lt"/>
              </a:rPr>
              <a:t>产品简介</a:t>
            </a:r>
            <a:endParaRPr lang="zh-CN" altLang="en-US" dirty="0">
              <a:cs typeface="+mn-ea"/>
              <a:sym typeface="+mn-lt"/>
            </a:endParaRPr>
          </a:p>
        </p:txBody>
      </p:sp>
      <p:sp>
        <p:nvSpPr>
          <p:cNvPr id="8" name="矩形 7"/>
          <p:cNvSpPr/>
          <p:nvPr/>
        </p:nvSpPr>
        <p:spPr>
          <a:xfrm>
            <a:off x="850265" y="1810385"/>
            <a:ext cx="6015355" cy="3839210"/>
          </a:xfrm>
          <a:prstGeom prst="rect">
            <a:avLst/>
          </a:prstGeom>
        </p:spPr>
        <p:txBody>
          <a:bodyPr wrap="square">
            <a:noAutofit/>
          </a:bodyPr>
          <a:lstStyle/>
          <a:p>
            <a:pPr indent="508000" fontAlgn="auto">
              <a:lnSpc>
                <a:spcPct val="150000"/>
              </a:lnSpc>
              <a:extLst>
                <a:ext uri="{35155182-B16C-46BC-9424-99874614C6A1}">
                  <wpsdc:indentchars xmlns:wpsdc="http://www.wps.cn/officeDocument/2017/drawingmlCustomData" val="200" checksum="282533468"/>
                </a:ext>
              </a:extLst>
            </a:pPr>
            <a:r>
              <a:rPr lang="zh-CN" altLang="en-US" sz="2000" dirty="0">
                <a:cs typeface="+mn-ea"/>
                <a:sym typeface="+mn-lt"/>
              </a:rPr>
              <a:t>采用多参数智能感知设备实时检测活性炭吸附设施进出口参数，通过大数据云计算和分析技术，智能判别活性炭吸附设施运行状态，及时提醒活性炭更换，避免超标排放、废气处理设施不正常使用等违法风险，并自动形成活性炭吸附曲线、治理设施运行台账和活性炭更换台账。系统支持企业精准换炭、接入环保等平台，实现企业降本增效，有效解决环保设施管理不规范带来的痛点问题。</a:t>
            </a:r>
            <a:endParaRPr lang="zh-CN" altLang="en-US" sz="2000" dirty="0">
              <a:cs typeface="+mn-ea"/>
              <a:sym typeface="+mn-lt"/>
            </a:endParaRPr>
          </a:p>
        </p:txBody>
      </p:sp>
      <p:cxnSp>
        <p:nvCxnSpPr>
          <p:cNvPr id="17" name="koppt-矩形"/>
          <p:cNvCxnSpPr/>
          <p:nvPr/>
        </p:nvCxnSpPr>
        <p:spPr>
          <a:xfrm>
            <a:off x="691623" y="1616163"/>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koppt-矩形"/>
          <p:cNvCxnSpPr/>
          <p:nvPr/>
        </p:nvCxnSpPr>
        <p:spPr>
          <a:xfrm>
            <a:off x="2238483" y="1616163"/>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koppt-矩形"/>
          <p:cNvCxnSpPr/>
          <p:nvPr/>
        </p:nvCxnSpPr>
        <p:spPr>
          <a:xfrm>
            <a:off x="3526263" y="1616163"/>
            <a:ext cx="267843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koppt-文本框"/>
          <p:cNvSpPr/>
          <p:nvPr/>
        </p:nvSpPr>
        <p:spPr>
          <a:xfrm>
            <a:off x="635907" y="1060156"/>
            <a:ext cx="1602759" cy="458908"/>
          </a:xfrm>
          <a:prstGeom prst="rect">
            <a:avLst/>
          </a:prstGeom>
        </p:spPr>
        <p:txBody>
          <a:bodyPr wrap="square">
            <a:spAutoFit/>
          </a:bodyPr>
          <a:lstStyle/>
          <a:p>
            <a:pPr algn="ctr">
              <a:lnSpc>
                <a:spcPct val="150000"/>
              </a:lnSpc>
            </a:pPr>
            <a:r>
              <a:rPr lang="zh-CN" altLang="en-US" b="1" dirty="0">
                <a:cs typeface="+mn-ea"/>
                <a:sym typeface="+mn-lt"/>
              </a:rPr>
              <a:t>系统简介</a:t>
            </a:r>
            <a:endParaRPr lang="zh-CN" altLang="en-US" b="1" dirty="0">
              <a:cs typeface="+mn-ea"/>
              <a:sym typeface="+mn-lt"/>
            </a:endParaRPr>
          </a:p>
        </p:txBody>
      </p:sp>
      <p:pic>
        <p:nvPicPr>
          <p:cNvPr id="108" name="图片 107"/>
          <p:cNvPicPr>
            <a:picLocks noChangeAspect="1"/>
          </p:cNvPicPr>
          <p:nvPr/>
        </p:nvPicPr>
        <p:blipFill>
          <a:blip r:embed="rId1"/>
          <a:stretch>
            <a:fillRect/>
          </a:stretch>
        </p:blipFill>
        <p:spPr>
          <a:xfrm>
            <a:off x="7687310" y="1810385"/>
            <a:ext cx="3040380" cy="3124200"/>
          </a:xfrm>
          <a:prstGeom prst="rect">
            <a:avLst/>
          </a:prstGeom>
        </p:spPr>
      </p:pic>
      <p:sp>
        <p:nvSpPr>
          <p:cNvPr id="11" name="koppt-文本框"/>
          <p:cNvSpPr/>
          <p:nvPr/>
        </p:nvSpPr>
        <p:spPr>
          <a:xfrm>
            <a:off x="8406402" y="4934291"/>
            <a:ext cx="1602759" cy="506730"/>
          </a:xfrm>
          <a:prstGeom prst="rect">
            <a:avLst/>
          </a:prstGeom>
        </p:spPr>
        <p:txBody>
          <a:bodyPr wrap="square">
            <a:spAutoFit/>
          </a:bodyPr>
          <a:p>
            <a:pPr algn="ctr">
              <a:lnSpc>
                <a:spcPct val="150000"/>
              </a:lnSpc>
            </a:pPr>
            <a:r>
              <a:rPr lang="zh-CN" altLang="en-US" b="1" dirty="0">
                <a:cs typeface="+mn-ea"/>
                <a:sym typeface="+mn-lt"/>
              </a:rPr>
              <a:t>工况感知器</a:t>
            </a:r>
            <a:endParaRPr lang="zh-CN" altLang="en-US" b="1" dirty="0">
              <a:cs typeface="+mn-ea"/>
              <a:sym typeface="+mn-lt"/>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479" y="377171"/>
            <a:ext cx="5669868" cy="535544"/>
          </a:xfrm>
        </p:spPr>
        <p:txBody>
          <a:bodyPr/>
          <a:lstStyle/>
          <a:p>
            <a:r>
              <a:rPr lang="zh-CN" altLang="en-US" dirty="0">
                <a:cs typeface="+mn-ea"/>
                <a:sym typeface="+mn-lt"/>
              </a:rPr>
              <a:t>产品简介</a:t>
            </a:r>
            <a:endParaRPr lang="zh-CN" altLang="en-US" dirty="0">
              <a:cs typeface="+mn-ea"/>
              <a:sym typeface="+mn-lt"/>
            </a:endParaRPr>
          </a:p>
        </p:txBody>
      </p:sp>
      <p:sp>
        <p:nvSpPr>
          <p:cNvPr id="4" name="koppt-文本框"/>
          <p:cNvSpPr/>
          <p:nvPr/>
        </p:nvSpPr>
        <p:spPr>
          <a:xfrm>
            <a:off x="635907" y="1060156"/>
            <a:ext cx="1602759" cy="506730"/>
          </a:xfrm>
          <a:prstGeom prst="rect">
            <a:avLst/>
          </a:prstGeom>
        </p:spPr>
        <p:txBody>
          <a:bodyPr wrap="square">
            <a:spAutoFit/>
          </a:bodyPr>
          <a:p>
            <a:pPr algn="ctr">
              <a:lnSpc>
                <a:spcPct val="150000"/>
              </a:lnSpc>
            </a:pPr>
            <a:r>
              <a:rPr lang="zh-CN" altLang="en-US" b="1" dirty="0">
                <a:cs typeface="+mn-ea"/>
                <a:sym typeface="+mn-lt"/>
              </a:rPr>
              <a:t>产品</a:t>
            </a:r>
            <a:r>
              <a:rPr lang="zh-CN" altLang="en-US" b="1" dirty="0">
                <a:cs typeface="+mn-ea"/>
                <a:sym typeface="+mn-lt"/>
              </a:rPr>
              <a:t>组成</a:t>
            </a:r>
            <a:endParaRPr lang="zh-CN" altLang="en-US" b="1" dirty="0">
              <a:cs typeface="+mn-ea"/>
              <a:sym typeface="+mn-lt"/>
            </a:endParaRPr>
          </a:p>
        </p:txBody>
      </p:sp>
      <p:cxnSp>
        <p:nvCxnSpPr>
          <p:cNvPr id="7" name="koppt-矩形"/>
          <p:cNvCxnSpPr/>
          <p:nvPr/>
        </p:nvCxnSpPr>
        <p:spPr>
          <a:xfrm>
            <a:off x="691623" y="1616163"/>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koppt-矩形"/>
          <p:cNvCxnSpPr/>
          <p:nvPr/>
        </p:nvCxnSpPr>
        <p:spPr>
          <a:xfrm>
            <a:off x="2238483" y="1616163"/>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koppt-矩形"/>
          <p:cNvCxnSpPr/>
          <p:nvPr/>
        </p:nvCxnSpPr>
        <p:spPr>
          <a:xfrm>
            <a:off x="3526263" y="1616163"/>
            <a:ext cx="267843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086438173" name="图片 4"/>
          <p:cNvPicPr>
            <a:picLocks noChangeAspect="1"/>
          </p:cNvPicPr>
          <p:nvPr/>
        </p:nvPicPr>
        <p:blipFill>
          <a:blip r:embed="rId1" cstate="print">
            <a:extLst>
              <a:ext uri="{28A0092B-C50C-407E-A947-70E740481C1C}">
                <a14:useLocalDpi xmlns:a14="http://schemas.microsoft.com/office/drawing/2010/main" val="0"/>
              </a:ext>
            </a:extLst>
          </a:blip>
          <a:srcRect r="4921"/>
          <a:stretch>
            <a:fillRect/>
          </a:stretch>
        </p:blipFill>
        <p:spPr>
          <a:xfrm rot="20482090">
            <a:off x="1010920" y="2607310"/>
            <a:ext cx="1169035" cy="1196340"/>
          </a:xfrm>
          <a:prstGeom prst="rect">
            <a:avLst/>
          </a:prstGeom>
        </p:spPr>
      </p:pic>
      <p:pic>
        <p:nvPicPr>
          <p:cNvPr id="907136370" name="图片 4"/>
          <p:cNvPicPr>
            <a:picLocks noChangeAspect="1"/>
          </p:cNvPicPr>
          <p:nvPr/>
        </p:nvPicPr>
        <p:blipFill>
          <a:blip r:embed="rId2" cstate="print">
            <a:extLst>
              <a:ext uri="{28A0092B-C50C-407E-A947-70E740481C1C}">
                <a14:useLocalDpi xmlns:a14="http://schemas.microsoft.com/office/drawing/2010/main" val="0"/>
              </a:ext>
            </a:extLst>
          </a:blip>
          <a:srcRect l="31242" t="7437" r="30653" b="4927"/>
          <a:stretch>
            <a:fillRect/>
          </a:stretch>
        </p:blipFill>
        <p:spPr>
          <a:xfrm rot="2700000">
            <a:off x="3461385" y="2128520"/>
            <a:ext cx="811530" cy="2085340"/>
          </a:xfrm>
          <a:prstGeom prst="rect">
            <a:avLst/>
          </a:prstGeom>
          <a:ln>
            <a:noFill/>
          </a:ln>
        </p:spPr>
      </p:pic>
      <p:pic>
        <p:nvPicPr>
          <p:cNvPr id="1561891086" name="图片 3"/>
          <p:cNvPicPr>
            <a:picLocks noChangeAspect="1"/>
          </p:cNvPicPr>
          <p:nvPr/>
        </p:nvPicPr>
        <p:blipFill>
          <a:blip r:embed="rId3" cstate="print">
            <a:extLst>
              <a:ext uri="{28A0092B-C50C-407E-A947-70E740481C1C}">
                <a14:useLocalDpi xmlns:a14="http://schemas.microsoft.com/office/drawing/2010/main" val="0"/>
              </a:ext>
            </a:extLst>
          </a:blip>
          <a:srcRect l="12037" t="6388" r="20000" b="12639"/>
          <a:stretch>
            <a:fillRect/>
          </a:stretch>
        </p:blipFill>
        <p:spPr>
          <a:xfrm>
            <a:off x="5472430" y="2212975"/>
            <a:ext cx="1247775" cy="1982470"/>
          </a:xfrm>
          <a:prstGeom prst="rect">
            <a:avLst/>
          </a:prstGeom>
          <a:ln>
            <a:noFill/>
          </a:ln>
        </p:spPr>
      </p:pic>
      <p:pic>
        <p:nvPicPr>
          <p:cNvPr id="918557595" name="图片 1"/>
          <p:cNvPicPr>
            <a:picLocks noChangeAspect="1"/>
          </p:cNvPicPr>
          <p:nvPr/>
        </p:nvPicPr>
        <p:blipFill>
          <a:blip r:embed="rId4"/>
          <a:stretch>
            <a:fillRect/>
          </a:stretch>
        </p:blipFill>
        <p:spPr>
          <a:xfrm>
            <a:off x="7301230" y="2837180"/>
            <a:ext cx="1886585" cy="734060"/>
          </a:xfrm>
          <a:prstGeom prst="rect">
            <a:avLst/>
          </a:prstGeom>
        </p:spPr>
      </p:pic>
      <p:pic>
        <p:nvPicPr>
          <p:cNvPr id="1939934659" name="图片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9444990" y="1733550"/>
            <a:ext cx="1826260" cy="2940685"/>
          </a:xfrm>
          <a:prstGeom prst="rect">
            <a:avLst/>
          </a:prstGeom>
          <a:noFill/>
        </p:spPr>
      </p:pic>
      <p:sp>
        <p:nvSpPr>
          <p:cNvPr id="11" name="koppt-文本框"/>
          <p:cNvSpPr/>
          <p:nvPr/>
        </p:nvSpPr>
        <p:spPr>
          <a:xfrm>
            <a:off x="738142" y="4195151"/>
            <a:ext cx="1602759" cy="922020"/>
          </a:xfrm>
          <a:prstGeom prst="rect">
            <a:avLst/>
          </a:prstGeom>
        </p:spPr>
        <p:txBody>
          <a:bodyPr wrap="square">
            <a:spAutoFit/>
          </a:bodyPr>
          <a:p>
            <a:pPr algn="ctr">
              <a:lnSpc>
                <a:spcPct val="150000"/>
              </a:lnSpc>
            </a:pPr>
            <a:r>
              <a:rPr lang="zh-CN" altLang="en-US" b="1" dirty="0">
                <a:cs typeface="+mn-ea"/>
                <a:sym typeface="+mn-lt"/>
              </a:rPr>
              <a:t>进口/出口VOCs传感器</a:t>
            </a:r>
            <a:endParaRPr lang="zh-CN" altLang="en-US" b="1" dirty="0">
              <a:cs typeface="+mn-ea"/>
              <a:sym typeface="+mn-lt"/>
            </a:endParaRPr>
          </a:p>
        </p:txBody>
      </p:sp>
      <p:sp>
        <p:nvSpPr>
          <p:cNvPr id="12" name="koppt-文本框"/>
          <p:cNvSpPr/>
          <p:nvPr/>
        </p:nvSpPr>
        <p:spPr>
          <a:xfrm>
            <a:off x="3066052" y="4322151"/>
            <a:ext cx="1602759" cy="506730"/>
          </a:xfrm>
          <a:prstGeom prst="rect">
            <a:avLst/>
          </a:prstGeom>
        </p:spPr>
        <p:txBody>
          <a:bodyPr wrap="square">
            <a:spAutoFit/>
          </a:bodyPr>
          <a:p>
            <a:pPr algn="ctr">
              <a:lnSpc>
                <a:spcPct val="150000"/>
              </a:lnSpc>
            </a:pPr>
            <a:r>
              <a:rPr lang="zh-CN" altLang="en-US" b="1" dirty="0">
                <a:cs typeface="+mn-ea"/>
                <a:sym typeface="+mn-lt"/>
              </a:rPr>
              <a:t>风速传感器</a:t>
            </a:r>
            <a:endParaRPr lang="zh-CN" altLang="en-US" b="1" dirty="0">
              <a:cs typeface="+mn-ea"/>
              <a:sym typeface="+mn-lt"/>
            </a:endParaRPr>
          </a:p>
        </p:txBody>
      </p:sp>
      <p:sp>
        <p:nvSpPr>
          <p:cNvPr id="22" name="koppt-文本框"/>
          <p:cNvSpPr/>
          <p:nvPr/>
        </p:nvSpPr>
        <p:spPr>
          <a:xfrm>
            <a:off x="5294902" y="4449151"/>
            <a:ext cx="1602759" cy="1337945"/>
          </a:xfrm>
          <a:prstGeom prst="rect">
            <a:avLst/>
          </a:prstGeom>
        </p:spPr>
        <p:txBody>
          <a:bodyPr wrap="square">
            <a:spAutoFit/>
          </a:bodyPr>
          <a:p>
            <a:pPr algn="ctr">
              <a:lnSpc>
                <a:spcPct val="150000"/>
              </a:lnSpc>
            </a:pPr>
            <a:r>
              <a:rPr lang="zh-CN" altLang="en-US" b="1" dirty="0">
                <a:cs typeface="+mn-ea"/>
                <a:sym typeface="+mn-lt"/>
              </a:rPr>
              <a:t>温湿度压力传感器</a:t>
            </a:r>
            <a:endParaRPr lang="zh-CN" altLang="en-US" b="1" dirty="0">
              <a:cs typeface="+mn-ea"/>
              <a:sym typeface="+mn-lt"/>
            </a:endParaRPr>
          </a:p>
          <a:p>
            <a:pPr algn="ctr">
              <a:lnSpc>
                <a:spcPct val="150000"/>
              </a:lnSpc>
            </a:pPr>
            <a:r>
              <a:rPr lang="zh-CN" altLang="en-US" b="1" dirty="0">
                <a:cs typeface="+mn-ea"/>
                <a:sym typeface="+mn-lt"/>
              </a:rPr>
              <a:t>（三合一）</a:t>
            </a:r>
            <a:endParaRPr lang="zh-CN" altLang="en-US" b="1" dirty="0">
              <a:cs typeface="+mn-ea"/>
              <a:sym typeface="+mn-lt"/>
            </a:endParaRPr>
          </a:p>
        </p:txBody>
      </p:sp>
      <p:sp>
        <p:nvSpPr>
          <p:cNvPr id="27" name="koppt-文本框"/>
          <p:cNvSpPr/>
          <p:nvPr/>
        </p:nvSpPr>
        <p:spPr>
          <a:xfrm>
            <a:off x="7433582" y="4449151"/>
            <a:ext cx="1602759" cy="506730"/>
          </a:xfrm>
          <a:prstGeom prst="rect">
            <a:avLst/>
          </a:prstGeom>
        </p:spPr>
        <p:txBody>
          <a:bodyPr wrap="square">
            <a:spAutoFit/>
          </a:bodyPr>
          <a:p>
            <a:pPr algn="ctr">
              <a:lnSpc>
                <a:spcPct val="150000"/>
              </a:lnSpc>
            </a:pPr>
            <a:r>
              <a:rPr lang="zh-CN" altLang="en-US" b="1" dirty="0">
                <a:cs typeface="+mn-ea"/>
                <a:sym typeface="+mn-lt"/>
              </a:rPr>
              <a:t>云服务</a:t>
            </a:r>
            <a:endParaRPr lang="zh-CN" altLang="en-US" b="1" dirty="0">
              <a:cs typeface="+mn-ea"/>
              <a:sym typeface="+mn-lt"/>
            </a:endParaRPr>
          </a:p>
        </p:txBody>
      </p:sp>
      <p:sp>
        <p:nvSpPr>
          <p:cNvPr id="28" name="koppt-文本框"/>
          <p:cNvSpPr/>
          <p:nvPr/>
        </p:nvSpPr>
        <p:spPr>
          <a:xfrm>
            <a:off x="9557022" y="5117171"/>
            <a:ext cx="1602759" cy="922020"/>
          </a:xfrm>
          <a:prstGeom prst="rect">
            <a:avLst/>
          </a:prstGeom>
        </p:spPr>
        <p:txBody>
          <a:bodyPr wrap="square">
            <a:spAutoFit/>
          </a:bodyPr>
          <a:p>
            <a:pPr algn="ctr">
              <a:lnSpc>
                <a:spcPct val="150000"/>
              </a:lnSpc>
            </a:pPr>
            <a:r>
              <a:rPr lang="zh-CN" altLang="en-US" b="1" dirty="0">
                <a:cs typeface="+mn-ea"/>
                <a:sym typeface="+mn-lt"/>
              </a:rPr>
              <a:t>手机端（微信小程序）</a:t>
            </a:r>
            <a:endParaRPr lang="zh-CN" altLang="en-US" b="1" dirty="0">
              <a:cs typeface="+mn-ea"/>
              <a:sym typeface="+mn-lt"/>
            </a:endParaRPr>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479" y="377171"/>
            <a:ext cx="5669868" cy="535544"/>
          </a:xfrm>
        </p:spPr>
        <p:txBody>
          <a:bodyPr/>
          <a:lstStyle/>
          <a:p>
            <a:r>
              <a:rPr lang="zh-CN" altLang="en-US" dirty="0">
                <a:cs typeface="+mn-ea"/>
                <a:sym typeface="+mn-lt"/>
              </a:rPr>
              <a:t>产品功能</a:t>
            </a:r>
            <a:endParaRPr lang="zh-CN" altLang="en-US" dirty="0">
              <a:cs typeface="+mn-ea"/>
              <a:sym typeface="+mn-lt"/>
            </a:endParaRPr>
          </a:p>
        </p:txBody>
      </p:sp>
      <p:grpSp>
        <p:nvGrpSpPr>
          <p:cNvPr id="12" name="组合 11"/>
          <p:cNvGrpSpPr/>
          <p:nvPr>
            <p:custDataLst>
              <p:tags r:id="rId1"/>
            </p:custDataLst>
          </p:nvPr>
        </p:nvGrpSpPr>
        <p:grpSpPr>
          <a:xfrm>
            <a:off x="621665" y="4193137"/>
            <a:ext cx="2935605" cy="1940328"/>
            <a:chOff x="979" y="6290"/>
            <a:chExt cx="4623" cy="3056"/>
          </a:xfrm>
        </p:grpSpPr>
        <p:sp>
          <p:nvSpPr>
            <p:cNvPr id="1267" name="Google Shape;1267;p40"/>
            <p:cNvSpPr txBox="1"/>
            <p:nvPr>
              <p:custDataLst>
                <p:tags r:id="rId2"/>
              </p:custDataLst>
            </p:nvPr>
          </p:nvSpPr>
          <p:spPr>
            <a:xfrm>
              <a:off x="1946" y="6380"/>
              <a:ext cx="3555" cy="461"/>
            </a:xfrm>
            <a:prstGeom prst="rect">
              <a:avLst/>
            </a:prstGeom>
            <a:noFill/>
            <a:ln>
              <a:noFill/>
            </a:ln>
          </p:spPr>
          <p:txBody>
            <a:bodyPr spcFirstLastPara="1" wrap="square" lIns="121900" tIns="121900" rIns="121900" bIns="121900" anchor="ctr" anchorCtr="0">
              <a:noAutofit/>
            </a:bodyPr>
            <a:p>
              <a:r>
                <a:rPr lang="zh-CN" altLang="en-US" b="1" dirty="0">
                  <a:cs typeface="+mn-ea"/>
                  <a:sym typeface="+mn-lt"/>
                </a:rPr>
                <a:t>活性炭更换</a:t>
              </a:r>
              <a:r>
                <a:rPr lang="zh-CN" altLang="en-US" b="1" dirty="0">
                  <a:cs typeface="+mn-ea"/>
                  <a:sym typeface="+mn-lt"/>
                </a:rPr>
                <a:t>提醒、违规行为预警</a:t>
              </a:r>
              <a:endParaRPr lang="zh-CN" altLang="en-US" b="1" dirty="0">
                <a:cs typeface="+mn-ea"/>
                <a:sym typeface="+mn-lt"/>
              </a:endParaRPr>
            </a:p>
          </p:txBody>
        </p:sp>
        <p:sp>
          <p:nvSpPr>
            <p:cNvPr id="1271" name="Google Shape;1271;p40"/>
            <p:cNvSpPr txBox="1"/>
            <p:nvPr>
              <p:custDataLst>
                <p:tags r:id="rId3"/>
              </p:custDataLst>
            </p:nvPr>
          </p:nvSpPr>
          <p:spPr>
            <a:xfrm>
              <a:off x="1009" y="7305"/>
              <a:ext cx="4593" cy="2041"/>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cs typeface="+mn-ea"/>
                  <a:sym typeface="+mn-lt"/>
                </a:rPr>
                <a:t>实时显示活性炭剩余运行时长；</a:t>
              </a:r>
              <a:endParaRPr lang="zh-CN" altLang="en-US" sz="1400" dirty="0">
                <a:solidFill>
                  <a:srgbClr val="000000"/>
                </a:solidFill>
                <a:cs typeface="+mn-ea"/>
                <a:sym typeface="+mn-lt"/>
              </a:endParaRPr>
            </a:p>
            <a:p>
              <a:pPr marL="285750" indent="-285750" fontAlgn="auto">
                <a:lnSpc>
                  <a:spcPct val="130000"/>
                </a:lnSpc>
                <a:buClr>
                  <a:srgbClr val="000000"/>
                </a:buClr>
                <a:buSzPts val="1100"/>
                <a:buFont typeface="Wingdings" panose="05000000000000000000" charset="0"/>
                <a:buChar char="Ø"/>
              </a:pPr>
              <a:r>
                <a:rPr lang="zh-CN" altLang="en-US" sz="1400" dirty="0">
                  <a:solidFill>
                    <a:srgbClr val="000000"/>
                  </a:solidFill>
                  <a:cs typeface="+mn-ea"/>
                  <a:sym typeface="+mn-lt"/>
                </a:rPr>
                <a:t>活性炭饱和预警；</a:t>
              </a:r>
              <a:endParaRPr lang="zh-CN" altLang="en-US" sz="1400" dirty="0">
                <a:solidFill>
                  <a:srgbClr val="000000"/>
                </a:solidFill>
                <a:cs typeface="+mn-ea"/>
                <a:sym typeface="+mn-lt"/>
              </a:endParaRPr>
            </a:p>
            <a:p>
              <a:pPr marL="285750" indent="-285750" fontAlgn="auto">
                <a:lnSpc>
                  <a:spcPct val="130000"/>
                </a:lnSpc>
                <a:buClr>
                  <a:srgbClr val="000000"/>
                </a:buClr>
                <a:buSzPts val="1100"/>
                <a:buFont typeface="Wingdings" panose="05000000000000000000" charset="0"/>
                <a:buChar char="Ø"/>
              </a:pPr>
              <a:r>
                <a:rPr lang="zh-CN" altLang="en-US" sz="1400" dirty="0">
                  <a:solidFill>
                    <a:srgbClr val="000000"/>
                  </a:solidFill>
                  <a:cs typeface="+mn-ea"/>
                  <a:sym typeface="+mn-lt"/>
                </a:rPr>
                <a:t>活性炭吸附设施运行违规预警。</a:t>
              </a:r>
              <a:endParaRPr lang="zh-CN" altLang="en-US" sz="1400" dirty="0">
                <a:solidFill>
                  <a:srgbClr val="000000"/>
                </a:solidFill>
                <a:cs typeface="+mn-ea"/>
                <a:sym typeface="+mn-lt"/>
              </a:endParaRPr>
            </a:p>
          </p:txBody>
        </p:sp>
        <p:sp>
          <p:nvSpPr>
            <p:cNvPr id="1274" name="Google Shape;1274;p40"/>
            <p:cNvSpPr txBox="1"/>
            <p:nvPr>
              <p:custDataLst>
                <p:tags r:id="rId4"/>
              </p:custDataLst>
            </p:nvPr>
          </p:nvSpPr>
          <p:spPr>
            <a:xfrm>
              <a:off x="979" y="6290"/>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01</a:t>
              </a:r>
              <a:endParaRPr sz="3200" b="1">
                <a:solidFill>
                  <a:schemeClr val="accent2"/>
                </a:solidFill>
                <a:cs typeface="+mn-ea"/>
                <a:sym typeface="+mn-lt"/>
              </a:endParaRPr>
            </a:p>
          </p:txBody>
        </p:sp>
      </p:grpSp>
      <p:grpSp>
        <p:nvGrpSpPr>
          <p:cNvPr id="13" name="组合 12"/>
          <p:cNvGrpSpPr/>
          <p:nvPr>
            <p:custDataLst>
              <p:tags r:id="rId5"/>
            </p:custDataLst>
          </p:nvPr>
        </p:nvGrpSpPr>
        <p:grpSpPr>
          <a:xfrm>
            <a:off x="4039235" y="4155672"/>
            <a:ext cx="3489325" cy="2349268"/>
            <a:chOff x="6131" y="6290"/>
            <a:chExt cx="5495" cy="3700"/>
          </a:xfrm>
        </p:grpSpPr>
        <p:sp>
          <p:nvSpPr>
            <p:cNvPr id="7" name="Google Shape;1267;p40"/>
            <p:cNvSpPr txBox="1"/>
            <p:nvPr>
              <p:custDataLst>
                <p:tags r:id="rId6"/>
              </p:custDataLst>
            </p:nvPr>
          </p:nvSpPr>
          <p:spPr>
            <a:xfrm>
              <a:off x="7098" y="6380"/>
              <a:ext cx="4021" cy="461"/>
            </a:xfrm>
            <a:prstGeom prst="rect">
              <a:avLst/>
            </a:prstGeom>
            <a:noFill/>
            <a:ln>
              <a:noFill/>
            </a:ln>
          </p:spPr>
          <p:txBody>
            <a:bodyPr spcFirstLastPara="1" wrap="square" lIns="121900" tIns="121900" rIns="121900" bIns="121900" anchor="ctr" anchorCtr="0">
              <a:noAutofit/>
            </a:bodyPr>
            <a:p>
              <a:r>
                <a:rPr lang="zh-CN" altLang="en-US" b="1" dirty="0">
                  <a:cs typeface="+mn-ea"/>
                  <a:sym typeface="+mn-lt"/>
                </a:rPr>
                <a:t>自动形成</a:t>
              </a:r>
              <a:r>
                <a:rPr lang="zh-CN" altLang="en-US" b="1" dirty="0">
                  <a:cs typeface="+mn-ea"/>
                  <a:sym typeface="+mn-lt"/>
                </a:rPr>
                <a:t>电子台账</a:t>
              </a:r>
              <a:endParaRPr lang="zh-CN" altLang="en-US" b="1" dirty="0">
                <a:cs typeface="+mn-ea"/>
                <a:sym typeface="+mn-lt"/>
              </a:endParaRPr>
            </a:p>
          </p:txBody>
        </p:sp>
        <p:sp>
          <p:nvSpPr>
            <p:cNvPr id="9" name="Google Shape;1271;p40"/>
            <p:cNvSpPr txBox="1"/>
            <p:nvPr>
              <p:custDataLst>
                <p:tags r:id="rId7"/>
              </p:custDataLst>
            </p:nvPr>
          </p:nvSpPr>
          <p:spPr>
            <a:xfrm>
              <a:off x="6161" y="7014"/>
              <a:ext cx="5465" cy="2976"/>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sz="1400" dirty="0">
                  <a:solidFill>
                    <a:srgbClr val="000000"/>
                  </a:solidFill>
                  <a:cs typeface="+mn-ea"/>
                  <a:sym typeface="+mn-lt"/>
                </a:rPr>
                <a:t>自动形成规范化的设施运行台账（设施运行时长、启停时间等）</a:t>
              </a:r>
              <a:r>
                <a:rPr lang="zh-CN" sz="1400" dirty="0">
                  <a:solidFill>
                    <a:srgbClr val="000000"/>
                  </a:solidFill>
                  <a:cs typeface="+mn-ea"/>
                  <a:sym typeface="+mn-lt"/>
                </a:rPr>
                <a:t>；</a:t>
              </a:r>
              <a:endParaRPr lang="zh-CN" sz="1400" dirty="0">
                <a:solidFill>
                  <a:srgbClr val="000000"/>
                </a:solidFill>
                <a:cs typeface="+mn-ea"/>
                <a:sym typeface="+mn-lt"/>
              </a:endParaRPr>
            </a:p>
            <a:p>
              <a:pPr marL="285750" indent="-285750" algn="just" fontAlgn="auto">
                <a:lnSpc>
                  <a:spcPct val="130000"/>
                </a:lnSpc>
                <a:buClr>
                  <a:srgbClr val="000000"/>
                </a:buClr>
                <a:buSzPts val="1100"/>
                <a:buFont typeface="Wingdings" panose="05000000000000000000" charset="0"/>
                <a:buChar char="Ø"/>
              </a:pPr>
              <a:r>
                <a:rPr sz="1400" dirty="0">
                  <a:solidFill>
                    <a:srgbClr val="000000"/>
                  </a:solidFill>
                  <a:cs typeface="+mn-ea"/>
                  <a:sym typeface="+mn-lt"/>
                </a:rPr>
                <a:t>支持电子化的换炭台账、危废台账等服务，无需人工填报</a:t>
              </a:r>
              <a:r>
                <a:rPr lang="zh-CN" sz="1400" dirty="0">
                  <a:solidFill>
                    <a:srgbClr val="000000"/>
                  </a:solidFill>
                  <a:cs typeface="+mn-ea"/>
                  <a:sym typeface="+mn-lt"/>
                </a:rPr>
                <a:t>。</a:t>
              </a:r>
              <a:endParaRPr lang="zh-CN" sz="1400" dirty="0">
                <a:solidFill>
                  <a:srgbClr val="000000"/>
                </a:solidFill>
                <a:cs typeface="+mn-ea"/>
                <a:sym typeface="+mn-lt"/>
              </a:endParaRPr>
            </a:p>
          </p:txBody>
        </p:sp>
        <p:sp>
          <p:nvSpPr>
            <p:cNvPr id="10" name="Google Shape;1274;p40"/>
            <p:cNvSpPr txBox="1"/>
            <p:nvPr>
              <p:custDataLst>
                <p:tags r:id="rId8"/>
              </p:custDataLst>
            </p:nvPr>
          </p:nvSpPr>
          <p:spPr>
            <a:xfrm>
              <a:off x="6131" y="6290"/>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a:t>
              </a:r>
              <a:r>
                <a:rPr lang="en-US" altLang="en-GB" sz="3200" b="1">
                  <a:solidFill>
                    <a:schemeClr val="accent2"/>
                  </a:solidFill>
                  <a:cs typeface="+mn-ea"/>
                  <a:sym typeface="+mn-lt"/>
                </a:rPr>
                <a:t>2</a:t>
              </a:r>
              <a:endParaRPr lang="en-US" altLang="en-GB" sz="3200" b="1">
                <a:solidFill>
                  <a:schemeClr val="accent2"/>
                </a:solidFill>
                <a:cs typeface="+mn-ea"/>
                <a:sym typeface="+mn-lt"/>
              </a:endParaRPr>
            </a:p>
          </p:txBody>
        </p:sp>
      </p:grpSp>
      <p:grpSp>
        <p:nvGrpSpPr>
          <p:cNvPr id="18" name="组合 17"/>
          <p:cNvGrpSpPr/>
          <p:nvPr>
            <p:custDataLst>
              <p:tags r:id="rId9"/>
            </p:custDataLst>
          </p:nvPr>
        </p:nvGrpSpPr>
        <p:grpSpPr>
          <a:xfrm>
            <a:off x="8055610" y="4135755"/>
            <a:ext cx="3491865" cy="2108200"/>
            <a:chOff x="12686" y="6513"/>
            <a:chExt cx="5499" cy="3320"/>
          </a:xfrm>
        </p:grpSpPr>
        <p:sp>
          <p:nvSpPr>
            <p:cNvPr id="11" name="Google Shape;1267;p40"/>
            <p:cNvSpPr txBox="1"/>
            <p:nvPr>
              <p:custDataLst>
                <p:tags r:id="rId10"/>
              </p:custDataLst>
            </p:nvPr>
          </p:nvSpPr>
          <p:spPr>
            <a:xfrm>
              <a:off x="13791" y="6693"/>
              <a:ext cx="4159" cy="461"/>
            </a:xfrm>
            <a:prstGeom prst="rect">
              <a:avLst/>
            </a:prstGeom>
            <a:noFill/>
            <a:ln>
              <a:noFill/>
            </a:ln>
          </p:spPr>
          <p:txBody>
            <a:bodyPr spcFirstLastPara="1" wrap="square" lIns="121900" tIns="121900" rIns="121900" bIns="121900" anchor="ctr" anchorCtr="0">
              <a:noAutofit/>
            </a:bodyPr>
            <a:p>
              <a:r>
                <a:rPr lang="zh-CN" altLang="en-US" b="1" dirty="0">
                  <a:cs typeface="+mn-ea"/>
                  <a:sym typeface="+mn-lt"/>
                </a:rPr>
                <a:t>支持数据云端存储，提供多终端</a:t>
              </a:r>
              <a:r>
                <a:rPr lang="zh-CN" altLang="en-US" b="1" dirty="0">
                  <a:cs typeface="+mn-ea"/>
                  <a:sym typeface="+mn-lt"/>
                </a:rPr>
                <a:t>查询服务</a:t>
              </a:r>
              <a:endParaRPr lang="zh-CN" altLang="en-US" b="1" dirty="0">
                <a:cs typeface="+mn-ea"/>
                <a:sym typeface="+mn-lt"/>
              </a:endParaRPr>
            </a:p>
          </p:txBody>
        </p:sp>
        <p:sp>
          <p:nvSpPr>
            <p:cNvPr id="15" name="Google Shape;1274;p40"/>
            <p:cNvSpPr txBox="1"/>
            <p:nvPr>
              <p:custDataLst>
                <p:tags r:id="rId11"/>
              </p:custDataLst>
            </p:nvPr>
          </p:nvSpPr>
          <p:spPr>
            <a:xfrm>
              <a:off x="12824" y="6513"/>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a:t>
              </a:r>
              <a:r>
                <a:rPr lang="en-US" altLang="en-GB" sz="3200" b="1">
                  <a:solidFill>
                    <a:schemeClr val="accent2"/>
                  </a:solidFill>
                  <a:cs typeface="+mn-ea"/>
                  <a:sym typeface="+mn-lt"/>
                </a:rPr>
                <a:t>3</a:t>
              </a:r>
              <a:endParaRPr lang="en-US" altLang="en-GB" sz="3200" b="1">
                <a:solidFill>
                  <a:schemeClr val="accent2"/>
                </a:solidFill>
                <a:cs typeface="+mn-ea"/>
                <a:sym typeface="+mn-lt"/>
              </a:endParaRPr>
            </a:p>
          </p:txBody>
        </p:sp>
        <p:sp>
          <p:nvSpPr>
            <p:cNvPr id="16" name="Google Shape;1271;p40"/>
            <p:cNvSpPr txBox="1"/>
            <p:nvPr>
              <p:custDataLst>
                <p:tags r:id="rId12"/>
              </p:custDataLst>
            </p:nvPr>
          </p:nvSpPr>
          <p:spPr>
            <a:xfrm>
              <a:off x="12686" y="7445"/>
              <a:ext cx="5499" cy="2388"/>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lang="zh-CN" sz="1400" dirty="0">
                  <a:solidFill>
                    <a:srgbClr val="000000"/>
                  </a:solidFill>
                  <a:cs typeface="+mn-ea"/>
                  <a:sym typeface="+mn-lt"/>
                </a:rPr>
                <a:t>支持所有数据、台账信息存储在云端，保存期限超过5年；</a:t>
              </a:r>
              <a:endParaRPr lang="zh-CN" sz="1400" dirty="0">
                <a:solidFill>
                  <a:srgbClr val="000000"/>
                </a:solidFill>
                <a:cs typeface="+mn-ea"/>
                <a:sym typeface="+mn-lt"/>
              </a:endParaRPr>
            </a:p>
            <a:p>
              <a:pPr marL="285750" indent="-285750" algn="just" fontAlgn="auto">
                <a:lnSpc>
                  <a:spcPct val="130000"/>
                </a:lnSpc>
                <a:buClr>
                  <a:srgbClr val="000000"/>
                </a:buClr>
                <a:buSzPts val="1100"/>
                <a:buFont typeface="Wingdings" panose="05000000000000000000" charset="0"/>
                <a:buChar char="Ø"/>
              </a:pPr>
              <a:r>
                <a:rPr lang="zh-CN" sz="1400" dirty="0">
                  <a:solidFill>
                    <a:srgbClr val="000000"/>
                  </a:solidFill>
                  <a:cs typeface="+mn-ea"/>
                  <a:sym typeface="+mn-lt"/>
                </a:rPr>
                <a:t>支持从手机端、网页端上查询（不支持现场端查询）</a:t>
              </a:r>
              <a:endParaRPr lang="zh-CN" sz="1400" dirty="0">
                <a:solidFill>
                  <a:srgbClr val="000000"/>
                </a:solidFill>
                <a:cs typeface="+mn-ea"/>
                <a:sym typeface="+mn-lt"/>
              </a:endParaRPr>
            </a:p>
          </p:txBody>
        </p:sp>
      </p:grpSp>
      <p:pic>
        <p:nvPicPr>
          <p:cNvPr id="19" name="图片 18" descr="图片1"/>
          <p:cNvPicPr>
            <a:picLocks noChangeAspect="1"/>
          </p:cNvPicPr>
          <p:nvPr/>
        </p:nvPicPr>
        <p:blipFill>
          <a:blip r:embed="rId13"/>
          <a:stretch>
            <a:fillRect/>
          </a:stretch>
        </p:blipFill>
        <p:spPr>
          <a:xfrm>
            <a:off x="581660" y="1303655"/>
            <a:ext cx="7473950" cy="2365375"/>
          </a:xfrm>
          <a:prstGeom prst="rect">
            <a:avLst/>
          </a:prstGeom>
        </p:spPr>
      </p:pic>
      <p:pic>
        <p:nvPicPr>
          <p:cNvPr id="626113031" name="图片 2180"/>
          <p:cNvPicPr>
            <a:picLocks noChangeAspect="1"/>
          </p:cNvPicPr>
          <p:nvPr/>
        </p:nvPicPr>
        <p:blipFill>
          <a:blip r:embed="rId14"/>
          <a:srcRect l="4962"/>
          <a:stretch>
            <a:fillRect/>
          </a:stretch>
        </p:blipFill>
        <p:spPr>
          <a:xfrm>
            <a:off x="8435658" y="2040890"/>
            <a:ext cx="3283585" cy="1628140"/>
          </a:xfrm>
          <a:prstGeom prst="rect">
            <a:avLst/>
          </a:prstGeom>
          <a:ln>
            <a:noFill/>
          </a:ln>
        </p:spPr>
      </p:pic>
    </p:spTree>
    <p:custDataLst>
      <p:tags r:id="rId1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产品</a:t>
            </a:r>
            <a:r>
              <a:rPr lang="zh-CN" altLang="en-US" dirty="0"/>
              <a:t>优势</a:t>
            </a:r>
            <a:endParaRPr lang="zh-CN" altLang="en-US" dirty="0"/>
          </a:p>
        </p:txBody>
      </p:sp>
      <p:sp>
        <p:nvSpPr>
          <p:cNvPr id="4" name="Freeform 5"/>
          <p:cNvSpPr/>
          <p:nvPr/>
        </p:nvSpPr>
        <p:spPr bwMode="auto">
          <a:xfrm>
            <a:off x="4789255" y="1538050"/>
            <a:ext cx="2447925" cy="2863850"/>
          </a:xfrm>
          <a:custGeom>
            <a:avLst/>
            <a:gdLst>
              <a:gd name="T0" fmla="*/ 2147483646 w 1646"/>
              <a:gd name="T1" fmla="*/ 2147483646 h 2015"/>
              <a:gd name="T2" fmla="*/ 2147483646 w 1646"/>
              <a:gd name="T3" fmla="*/ 2147483646 h 2015"/>
              <a:gd name="T4" fmla="*/ 2147483646 w 1646"/>
              <a:gd name="T5" fmla="*/ 2147483646 h 2015"/>
              <a:gd name="T6" fmla="*/ 2147483646 w 1646"/>
              <a:gd name="T7" fmla="*/ 2147483646 h 2015"/>
              <a:gd name="T8" fmla="*/ 2147483646 w 1646"/>
              <a:gd name="T9" fmla="*/ 2147483646 h 2015"/>
              <a:gd name="T10" fmla="*/ 2147483646 w 1646"/>
              <a:gd name="T11" fmla="*/ 2147483646 h 2015"/>
              <a:gd name="T12" fmla="*/ 2147483646 w 1646"/>
              <a:gd name="T13" fmla="*/ 2147483646 h 2015"/>
              <a:gd name="T14" fmla="*/ 2147483646 w 1646"/>
              <a:gd name="T15" fmla="*/ 2147483646 h 2015"/>
              <a:gd name="T16" fmla="*/ 2147483646 w 1646"/>
              <a:gd name="T17" fmla="*/ 2147483646 h 2015"/>
              <a:gd name="T18" fmla="*/ 2147483646 w 1646"/>
              <a:gd name="T19" fmla="*/ 2147483646 h 2015"/>
              <a:gd name="T20" fmla="*/ 2147483646 w 1646"/>
              <a:gd name="T21" fmla="*/ 2147483646 h 2015"/>
              <a:gd name="T22" fmla="*/ 2147483646 w 1646"/>
              <a:gd name="T23" fmla="*/ 2147483646 h 2015"/>
              <a:gd name="T24" fmla="*/ 2147483646 w 1646"/>
              <a:gd name="T25" fmla="*/ 2147483646 h 2015"/>
              <a:gd name="T26" fmla="*/ 2147483646 w 1646"/>
              <a:gd name="T27" fmla="*/ 2147483646 h 2015"/>
              <a:gd name="T28" fmla="*/ 2147483646 w 1646"/>
              <a:gd name="T29" fmla="*/ 2147483646 h 2015"/>
              <a:gd name="T30" fmla="*/ 2147483646 w 1646"/>
              <a:gd name="T31" fmla="*/ 2147483646 h 2015"/>
              <a:gd name="T32" fmla="*/ 2147483646 w 1646"/>
              <a:gd name="T33" fmla="*/ 2147483646 h 2015"/>
              <a:gd name="T34" fmla="*/ 2147483646 w 1646"/>
              <a:gd name="T35" fmla="*/ 2147483646 h 2015"/>
              <a:gd name="T36" fmla="*/ 2147483646 w 1646"/>
              <a:gd name="T37" fmla="*/ 2147483646 h 2015"/>
              <a:gd name="T38" fmla="*/ 2147483646 w 1646"/>
              <a:gd name="T39" fmla="*/ 2147483646 h 2015"/>
              <a:gd name="T40" fmla="*/ 2147483646 w 1646"/>
              <a:gd name="T41" fmla="*/ 2147483646 h 2015"/>
              <a:gd name="T42" fmla="*/ 2147483646 w 1646"/>
              <a:gd name="T43" fmla="*/ 2147483646 h 2015"/>
              <a:gd name="T44" fmla="*/ 2147483646 w 1646"/>
              <a:gd name="T45" fmla="*/ 2147483646 h 2015"/>
              <a:gd name="T46" fmla="*/ 2147483646 w 1646"/>
              <a:gd name="T47" fmla="*/ 2147483646 h 2015"/>
              <a:gd name="T48" fmla="*/ 2147483646 w 1646"/>
              <a:gd name="T49" fmla="*/ 2147483646 h 2015"/>
              <a:gd name="T50" fmla="*/ 2147483646 w 1646"/>
              <a:gd name="T51" fmla="*/ 2147483646 h 2015"/>
              <a:gd name="T52" fmla="*/ 2147483646 w 1646"/>
              <a:gd name="T53" fmla="*/ 2147483646 h 2015"/>
              <a:gd name="T54" fmla="*/ 2147483646 w 1646"/>
              <a:gd name="T55" fmla="*/ 2147483646 h 2015"/>
              <a:gd name="T56" fmla="*/ 2147483646 w 1646"/>
              <a:gd name="T57" fmla="*/ 2147483646 h 2015"/>
              <a:gd name="T58" fmla="*/ 2147483646 w 1646"/>
              <a:gd name="T59" fmla="*/ 2147483646 h 2015"/>
              <a:gd name="T60" fmla="*/ 2147483646 w 1646"/>
              <a:gd name="T61" fmla="*/ 2147483646 h 20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46" h="2015">
                <a:moveTo>
                  <a:pt x="1412" y="1674"/>
                </a:moveTo>
                <a:cubicBezTo>
                  <a:pt x="1287" y="1534"/>
                  <a:pt x="1265" y="1326"/>
                  <a:pt x="1372" y="1163"/>
                </a:cubicBezTo>
                <a:cubicBezTo>
                  <a:pt x="1391" y="1135"/>
                  <a:pt x="1413" y="1106"/>
                  <a:pt x="1439" y="1075"/>
                </a:cubicBezTo>
                <a:cubicBezTo>
                  <a:pt x="1499" y="1000"/>
                  <a:pt x="1530" y="907"/>
                  <a:pt x="1536" y="808"/>
                </a:cubicBezTo>
                <a:cubicBezTo>
                  <a:pt x="1551" y="579"/>
                  <a:pt x="1439" y="291"/>
                  <a:pt x="1247" y="156"/>
                </a:cubicBezTo>
                <a:cubicBezTo>
                  <a:pt x="1032" y="18"/>
                  <a:pt x="744" y="0"/>
                  <a:pt x="493" y="100"/>
                </a:cubicBezTo>
                <a:cubicBezTo>
                  <a:pt x="460" y="116"/>
                  <a:pt x="429" y="135"/>
                  <a:pt x="398" y="157"/>
                </a:cubicBezTo>
                <a:cubicBezTo>
                  <a:pt x="258" y="258"/>
                  <a:pt x="224" y="369"/>
                  <a:pt x="163" y="524"/>
                </a:cubicBezTo>
                <a:cubicBezTo>
                  <a:pt x="151" y="554"/>
                  <a:pt x="133" y="585"/>
                  <a:pt x="126" y="617"/>
                </a:cubicBezTo>
                <a:cubicBezTo>
                  <a:pt x="119" y="652"/>
                  <a:pt x="127" y="664"/>
                  <a:pt x="134" y="682"/>
                </a:cubicBezTo>
                <a:cubicBezTo>
                  <a:pt x="145" y="707"/>
                  <a:pt x="144" y="723"/>
                  <a:pt x="133" y="749"/>
                </a:cubicBezTo>
                <a:cubicBezTo>
                  <a:pt x="97" y="826"/>
                  <a:pt x="65" y="904"/>
                  <a:pt x="20" y="977"/>
                </a:cubicBezTo>
                <a:cubicBezTo>
                  <a:pt x="12" y="989"/>
                  <a:pt x="2" y="1005"/>
                  <a:pt x="1" y="1022"/>
                </a:cubicBezTo>
                <a:cubicBezTo>
                  <a:pt x="0" y="1046"/>
                  <a:pt x="11" y="1070"/>
                  <a:pt x="35" y="1079"/>
                </a:cubicBezTo>
                <a:cubicBezTo>
                  <a:pt x="52" y="1085"/>
                  <a:pt x="71" y="1083"/>
                  <a:pt x="89" y="1092"/>
                </a:cubicBezTo>
                <a:cubicBezTo>
                  <a:pt x="130" y="1112"/>
                  <a:pt x="124" y="1148"/>
                  <a:pt x="103" y="1178"/>
                </a:cubicBezTo>
                <a:cubicBezTo>
                  <a:pt x="96" y="1189"/>
                  <a:pt x="89" y="1199"/>
                  <a:pt x="88" y="1208"/>
                </a:cubicBezTo>
                <a:cubicBezTo>
                  <a:pt x="85" y="1225"/>
                  <a:pt x="90" y="1240"/>
                  <a:pt x="113" y="1250"/>
                </a:cubicBezTo>
                <a:cubicBezTo>
                  <a:pt x="120" y="1254"/>
                  <a:pt x="130" y="1257"/>
                  <a:pt x="141" y="1260"/>
                </a:cubicBezTo>
                <a:cubicBezTo>
                  <a:pt x="131" y="1266"/>
                  <a:pt x="123" y="1272"/>
                  <a:pt x="118" y="1278"/>
                </a:cubicBezTo>
                <a:cubicBezTo>
                  <a:pt x="94" y="1302"/>
                  <a:pt x="114" y="1325"/>
                  <a:pt x="136" y="1339"/>
                </a:cubicBezTo>
                <a:cubicBezTo>
                  <a:pt x="150" y="1348"/>
                  <a:pt x="159" y="1356"/>
                  <a:pt x="151" y="1373"/>
                </a:cubicBezTo>
                <a:cubicBezTo>
                  <a:pt x="142" y="1393"/>
                  <a:pt x="139" y="1413"/>
                  <a:pt x="139" y="1432"/>
                </a:cubicBezTo>
                <a:cubicBezTo>
                  <a:pt x="140" y="1481"/>
                  <a:pt x="166" y="1527"/>
                  <a:pt x="215" y="1540"/>
                </a:cubicBezTo>
                <a:cubicBezTo>
                  <a:pt x="277" y="1556"/>
                  <a:pt x="371" y="1542"/>
                  <a:pt x="436" y="1546"/>
                </a:cubicBezTo>
                <a:cubicBezTo>
                  <a:pt x="483" y="1550"/>
                  <a:pt x="520" y="1567"/>
                  <a:pt x="541" y="1617"/>
                </a:cubicBezTo>
                <a:cubicBezTo>
                  <a:pt x="550" y="1639"/>
                  <a:pt x="555" y="1661"/>
                  <a:pt x="560" y="1684"/>
                </a:cubicBezTo>
                <a:cubicBezTo>
                  <a:pt x="577" y="1767"/>
                  <a:pt x="616" y="1806"/>
                  <a:pt x="644" y="1879"/>
                </a:cubicBezTo>
                <a:cubicBezTo>
                  <a:pt x="660" y="1920"/>
                  <a:pt x="660" y="1966"/>
                  <a:pt x="607" y="2015"/>
                </a:cubicBezTo>
                <a:cubicBezTo>
                  <a:pt x="1646" y="2015"/>
                  <a:pt x="1646" y="2015"/>
                  <a:pt x="1646" y="2015"/>
                </a:cubicBezTo>
                <a:cubicBezTo>
                  <a:pt x="1600" y="1886"/>
                  <a:pt x="1527" y="1803"/>
                  <a:pt x="1412" y="167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Arial" panose="020B0604020202020204"/>
              <a:ea typeface="宋体" panose="02010600030101010101" pitchFamily="2" charset="-122"/>
            </a:endParaRPr>
          </a:p>
        </p:txBody>
      </p:sp>
      <p:sp>
        <p:nvSpPr>
          <p:cNvPr id="5" name="Freeform 6"/>
          <p:cNvSpPr/>
          <p:nvPr/>
        </p:nvSpPr>
        <p:spPr bwMode="auto">
          <a:xfrm>
            <a:off x="4789255" y="1590438"/>
            <a:ext cx="1206500" cy="2811462"/>
          </a:xfrm>
          <a:custGeom>
            <a:avLst/>
            <a:gdLst>
              <a:gd name="T0" fmla="*/ 2147483646 w 812"/>
              <a:gd name="T1" fmla="*/ 0 h 1978"/>
              <a:gd name="T2" fmla="*/ 2147483646 w 812"/>
              <a:gd name="T3" fmla="*/ 2147483646 h 1978"/>
              <a:gd name="T4" fmla="*/ 2147483646 w 812"/>
              <a:gd name="T5" fmla="*/ 2147483646 h 1978"/>
              <a:gd name="T6" fmla="*/ 2147483646 w 812"/>
              <a:gd name="T7" fmla="*/ 2147483646 h 1978"/>
              <a:gd name="T8" fmla="*/ 2147483646 w 812"/>
              <a:gd name="T9" fmla="*/ 2147483646 h 1978"/>
              <a:gd name="T10" fmla="*/ 2147483646 w 812"/>
              <a:gd name="T11" fmla="*/ 2147483646 h 1978"/>
              <a:gd name="T12" fmla="*/ 2147483646 w 812"/>
              <a:gd name="T13" fmla="*/ 2147483646 h 1978"/>
              <a:gd name="T14" fmla="*/ 2147483646 w 812"/>
              <a:gd name="T15" fmla="*/ 2147483646 h 1978"/>
              <a:gd name="T16" fmla="*/ 2147483646 w 812"/>
              <a:gd name="T17" fmla="*/ 2147483646 h 1978"/>
              <a:gd name="T18" fmla="*/ 2147483646 w 812"/>
              <a:gd name="T19" fmla="*/ 2147483646 h 1978"/>
              <a:gd name="T20" fmla="*/ 2147483646 w 812"/>
              <a:gd name="T21" fmla="*/ 2147483646 h 1978"/>
              <a:gd name="T22" fmla="*/ 2147483646 w 812"/>
              <a:gd name="T23" fmla="*/ 2147483646 h 1978"/>
              <a:gd name="T24" fmla="*/ 2147483646 w 812"/>
              <a:gd name="T25" fmla="*/ 2147483646 h 1978"/>
              <a:gd name="T26" fmla="*/ 2147483646 w 812"/>
              <a:gd name="T27" fmla="*/ 2147483646 h 1978"/>
              <a:gd name="T28" fmla="*/ 2147483646 w 812"/>
              <a:gd name="T29" fmla="*/ 2147483646 h 1978"/>
              <a:gd name="T30" fmla="*/ 2147483646 w 812"/>
              <a:gd name="T31" fmla="*/ 2147483646 h 1978"/>
              <a:gd name="T32" fmla="*/ 2147483646 w 812"/>
              <a:gd name="T33" fmla="*/ 2147483646 h 1978"/>
              <a:gd name="T34" fmla="*/ 2147483646 w 812"/>
              <a:gd name="T35" fmla="*/ 2147483646 h 1978"/>
              <a:gd name="T36" fmla="*/ 2147483646 w 812"/>
              <a:gd name="T37" fmla="*/ 2147483646 h 1978"/>
              <a:gd name="T38" fmla="*/ 2147483646 w 812"/>
              <a:gd name="T39" fmla="*/ 2147483646 h 1978"/>
              <a:gd name="T40" fmla="*/ 2147483646 w 812"/>
              <a:gd name="T41" fmla="*/ 2147483646 h 1978"/>
              <a:gd name="T42" fmla="*/ 2147483646 w 812"/>
              <a:gd name="T43" fmla="*/ 2147483646 h 1978"/>
              <a:gd name="T44" fmla="*/ 2147483646 w 812"/>
              <a:gd name="T45" fmla="*/ 2147483646 h 1978"/>
              <a:gd name="T46" fmla="*/ 2147483646 w 812"/>
              <a:gd name="T47" fmla="*/ 2147483646 h 1978"/>
              <a:gd name="T48" fmla="*/ 2147483646 w 812"/>
              <a:gd name="T49" fmla="*/ 2147483646 h 1978"/>
              <a:gd name="T50" fmla="*/ 2147483646 w 812"/>
              <a:gd name="T51" fmla="*/ 2147483646 h 1978"/>
              <a:gd name="T52" fmla="*/ 2147483646 w 812"/>
              <a:gd name="T53" fmla="*/ 0 h 19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12" h="1978">
                <a:moveTo>
                  <a:pt x="812" y="0"/>
                </a:moveTo>
                <a:cubicBezTo>
                  <a:pt x="704" y="1"/>
                  <a:pt x="596" y="22"/>
                  <a:pt x="493" y="63"/>
                </a:cubicBezTo>
                <a:cubicBezTo>
                  <a:pt x="460" y="79"/>
                  <a:pt x="429" y="98"/>
                  <a:pt x="398" y="120"/>
                </a:cubicBezTo>
                <a:cubicBezTo>
                  <a:pt x="258" y="221"/>
                  <a:pt x="224" y="332"/>
                  <a:pt x="163" y="487"/>
                </a:cubicBezTo>
                <a:cubicBezTo>
                  <a:pt x="151" y="517"/>
                  <a:pt x="133" y="548"/>
                  <a:pt x="126" y="580"/>
                </a:cubicBezTo>
                <a:cubicBezTo>
                  <a:pt x="119" y="615"/>
                  <a:pt x="127" y="627"/>
                  <a:pt x="134" y="645"/>
                </a:cubicBezTo>
                <a:cubicBezTo>
                  <a:pt x="145" y="670"/>
                  <a:pt x="144" y="686"/>
                  <a:pt x="133" y="712"/>
                </a:cubicBezTo>
                <a:cubicBezTo>
                  <a:pt x="97" y="789"/>
                  <a:pt x="65" y="867"/>
                  <a:pt x="20" y="940"/>
                </a:cubicBezTo>
                <a:cubicBezTo>
                  <a:pt x="12" y="952"/>
                  <a:pt x="2" y="968"/>
                  <a:pt x="1" y="985"/>
                </a:cubicBezTo>
                <a:cubicBezTo>
                  <a:pt x="0" y="1009"/>
                  <a:pt x="11" y="1033"/>
                  <a:pt x="35" y="1042"/>
                </a:cubicBezTo>
                <a:cubicBezTo>
                  <a:pt x="52" y="1048"/>
                  <a:pt x="71" y="1046"/>
                  <a:pt x="89" y="1055"/>
                </a:cubicBezTo>
                <a:cubicBezTo>
                  <a:pt x="130" y="1075"/>
                  <a:pt x="124" y="1111"/>
                  <a:pt x="103" y="1141"/>
                </a:cubicBezTo>
                <a:cubicBezTo>
                  <a:pt x="96" y="1152"/>
                  <a:pt x="89" y="1162"/>
                  <a:pt x="88" y="1171"/>
                </a:cubicBezTo>
                <a:cubicBezTo>
                  <a:pt x="85" y="1188"/>
                  <a:pt x="90" y="1203"/>
                  <a:pt x="113" y="1213"/>
                </a:cubicBezTo>
                <a:cubicBezTo>
                  <a:pt x="120" y="1217"/>
                  <a:pt x="130" y="1220"/>
                  <a:pt x="141" y="1223"/>
                </a:cubicBezTo>
                <a:cubicBezTo>
                  <a:pt x="131" y="1229"/>
                  <a:pt x="123" y="1235"/>
                  <a:pt x="118" y="1241"/>
                </a:cubicBezTo>
                <a:cubicBezTo>
                  <a:pt x="94" y="1265"/>
                  <a:pt x="114" y="1288"/>
                  <a:pt x="136" y="1302"/>
                </a:cubicBezTo>
                <a:cubicBezTo>
                  <a:pt x="150" y="1311"/>
                  <a:pt x="159" y="1319"/>
                  <a:pt x="151" y="1336"/>
                </a:cubicBezTo>
                <a:cubicBezTo>
                  <a:pt x="142" y="1356"/>
                  <a:pt x="139" y="1376"/>
                  <a:pt x="139" y="1395"/>
                </a:cubicBezTo>
                <a:cubicBezTo>
                  <a:pt x="140" y="1444"/>
                  <a:pt x="166" y="1490"/>
                  <a:pt x="215" y="1503"/>
                </a:cubicBezTo>
                <a:cubicBezTo>
                  <a:pt x="277" y="1519"/>
                  <a:pt x="371" y="1505"/>
                  <a:pt x="436" y="1509"/>
                </a:cubicBezTo>
                <a:cubicBezTo>
                  <a:pt x="483" y="1513"/>
                  <a:pt x="520" y="1530"/>
                  <a:pt x="541" y="1580"/>
                </a:cubicBezTo>
                <a:cubicBezTo>
                  <a:pt x="550" y="1602"/>
                  <a:pt x="555" y="1624"/>
                  <a:pt x="560" y="1647"/>
                </a:cubicBezTo>
                <a:cubicBezTo>
                  <a:pt x="577" y="1730"/>
                  <a:pt x="616" y="1769"/>
                  <a:pt x="644" y="1842"/>
                </a:cubicBezTo>
                <a:cubicBezTo>
                  <a:pt x="660" y="1883"/>
                  <a:pt x="660" y="1929"/>
                  <a:pt x="607" y="1978"/>
                </a:cubicBezTo>
                <a:cubicBezTo>
                  <a:pt x="812" y="1978"/>
                  <a:pt x="812" y="1978"/>
                  <a:pt x="812" y="1978"/>
                </a:cubicBezTo>
                <a:cubicBezTo>
                  <a:pt x="812" y="0"/>
                  <a:pt x="812" y="0"/>
                  <a:pt x="81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6" name="Freeform 7"/>
          <p:cNvSpPr/>
          <p:nvPr/>
        </p:nvSpPr>
        <p:spPr bwMode="auto">
          <a:xfrm>
            <a:off x="4863867" y="1538050"/>
            <a:ext cx="2232025" cy="1309688"/>
          </a:xfrm>
          <a:custGeom>
            <a:avLst/>
            <a:gdLst>
              <a:gd name="T0" fmla="*/ 2147483646 w 1500"/>
              <a:gd name="T1" fmla="*/ 2147483646 h 922"/>
              <a:gd name="T2" fmla="*/ 2147483646 w 1500"/>
              <a:gd name="T3" fmla="*/ 2147483646 h 922"/>
              <a:gd name="T4" fmla="*/ 2147483646 w 1500"/>
              <a:gd name="T5" fmla="*/ 2147483646 h 922"/>
              <a:gd name="T6" fmla="*/ 2147483646 w 1500"/>
              <a:gd name="T7" fmla="*/ 2147483646 h 922"/>
              <a:gd name="T8" fmla="*/ 2147483646 w 1500"/>
              <a:gd name="T9" fmla="*/ 2147483646 h 922"/>
              <a:gd name="T10" fmla="*/ 2147483646 w 1500"/>
              <a:gd name="T11" fmla="*/ 2147483646 h 922"/>
              <a:gd name="T12" fmla="*/ 2147483646 w 1500"/>
              <a:gd name="T13" fmla="*/ 2147483646 h 922"/>
              <a:gd name="T14" fmla="*/ 2147483646 w 1500"/>
              <a:gd name="T15" fmla="*/ 2147483646 h 922"/>
              <a:gd name="T16" fmla="*/ 2147483646 w 1500"/>
              <a:gd name="T17" fmla="*/ 2147483646 h 922"/>
              <a:gd name="T18" fmla="*/ 0 w 1500"/>
              <a:gd name="T19" fmla="*/ 2147483646 h 922"/>
              <a:gd name="T20" fmla="*/ 2147483646 w 1500"/>
              <a:gd name="T21" fmla="*/ 2147483646 h 9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00" h="922">
                <a:moveTo>
                  <a:pt x="1466" y="922"/>
                </a:moveTo>
                <a:cubicBezTo>
                  <a:pt x="1476" y="885"/>
                  <a:pt x="1483" y="847"/>
                  <a:pt x="1485" y="808"/>
                </a:cubicBezTo>
                <a:cubicBezTo>
                  <a:pt x="1500" y="579"/>
                  <a:pt x="1388" y="291"/>
                  <a:pt x="1196" y="156"/>
                </a:cubicBezTo>
                <a:cubicBezTo>
                  <a:pt x="981" y="18"/>
                  <a:pt x="693" y="0"/>
                  <a:pt x="442" y="100"/>
                </a:cubicBezTo>
                <a:cubicBezTo>
                  <a:pt x="409" y="116"/>
                  <a:pt x="378" y="135"/>
                  <a:pt x="347" y="157"/>
                </a:cubicBezTo>
                <a:cubicBezTo>
                  <a:pt x="207" y="258"/>
                  <a:pt x="173" y="369"/>
                  <a:pt x="112" y="524"/>
                </a:cubicBezTo>
                <a:cubicBezTo>
                  <a:pt x="100" y="554"/>
                  <a:pt x="82" y="585"/>
                  <a:pt x="75" y="617"/>
                </a:cubicBezTo>
                <a:cubicBezTo>
                  <a:pt x="68" y="652"/>
                  <a:pt x="76" y="664"/>
                  <a:pt x="83" y="682"/>
                </a:cubicBezTo>
                <a:cubicBezTo>
                  <a:pt x="94" y="707"/>
                  <a:pt x="93" y="723"/>
                  <a:pt x="82" y="749"/>
                </a:cubicBezTo>
                <a:cubicBezTo>
                  <a:pt x="55" y="807"/>
                  <a:pt x="30" y="866"/>
                  <a:pt x="0" y="922"/>
                </a:cubicBezTo>
                <a:cubicBezTo>
                  <a:pt x="1466" y="922"/>
                  <a:pt x="1466" y="922"/>
                  <a:pt x="1466" y="922"/>
                </a:cubicBezTo>
                <a:close/>
              </a:path>
            </a:pathLst>
          </a:custGeom>
          <a:solidFill>
            <a:srgbClr val="E729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7" name="Freeform 8"/>
          <p:cNvSpPr/>
          <p:nvPr/>
        </p:nvSpPr>
        <p:spPr bwMode="auto">
          <a:xfrm>
            <a:off x="4863867" y="1590438"/>
            <a:ext cx="1131888" cy="1257300"/>
          </a:xfrm>
          <a:custGeom>
            <a:avLst/>
            <a:gdLst>
              <a:gd name="T0" fmla="*/ 2147483646 w 761"/>
              <a:gd name="T1" fmla="*/ 0 h 885"/>
              <a:gd name="T2" fmla="*/ 2147483646 w 761"/>
              <a:gd name="T3" fmla="*/ 2147483646 h 885"/>
              <a:gd name="T4" fmla="*/ 2147483646 w 761"/>
              <a:gd name="T5" fmla="*/ 2147483646 h 885"/>
              <a:gd name="T6" fmla="*/ 2147483646 w 761"/>
              <a:gd name="T7" fmla="*/ 2147483646 h 885"/>
              <a:gd name="T8" fmla="*/ 2147483646 w 761"/>
              <a:gd name="T9" fmla="*/ 2147483646 h 885"/>
              <a:gd name="T10" fmla="*/ 2147483646 w 761"/>
              <a:gd name="T11" fmla="*/ 2147483646 h 885"/>
              <a:gd name="T12" fmla="*/ 2147483646 w 761"/>
              <a:gd name="T13" fmla="*/ 2147483646 h 885"/>
              <a:gd name="T14" fmla="*/ 0 w 761"/>
              <a:gd name="T15" fmla="*/ 2147483646 h 885"/>
              <a:gd name="T16" fmla="*/ 2147483646 w 761"/>
              <a:gd name="T17" fmla="*/ 2147483646 h 885"/>
              <a:gd name="T18" fmla="*/ 2147483646 w 761"/>
              <a:gd name="T19" fmla="*/ 0 h 8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1" h="885">
                <a:moveTo>
                  <a:pt x="761" y="0"/>
                </a:moveTo>
                <a:cubicBezTo>
                  <a:pt x="653" y="1"/>
                  <a:pt x="545" y="22"/>
                  <a:pt x="442" y="63"/>
                </a:cubicBezTo>
                <a:cubicBezTo>
                  <a:pt x="409" y="79"/>
                  <a:pt x="378" y="98"/>
                  <a:pt x="347" y="120"/>
                </a:cubicBezTo>
                <a:cubicBezTo>
                  <a:pt x="207" y="221"/>
                  <a:pt x="173" y="332"/>
                  <a:pt x="112" y="487"/>
                </a:cubicBezTo>
                <a:cubicBezTo>
                  <a:pt x="100" y="517"/>
                  <a:pt x="82" y="548"/>
                  <a:pt x="75" y="580"/>
                </a:cubicBezTo>
                <a:cubicBezTo>
                  <a:pt x="68" y="615"/>
                  <a:pt x="76" y="627"/>
                  <a:pt x="83" y="645"/>
                </a:cubicBezTo>
                <a:cubicBezTo>
                  <a:pt x="94" y="670"/>
                  <a:pt x="93" y="686"/>
                  <a:pt x="82" y="712"/>
                </a:cubicBezTo>
                <a:cubicBezTo>
                  <a:pt x="55" y="770"/>
                  <a:pt x="30" y="829"/>
                  <a:pt x="0" y="885"/>
                </a:cubicBezTo>
                <a:cubicBezTo>
                  <a:pt x="761" y="885"/>
                  <a:pt x="761" y="885"/>
                  <a:pt x="761" y="885"/>
                </a:cubicBezTo>
                <a:cubicBezTo>
                  <a:pt x="761" y="0"/>
                  <a:pt x="761" y="0"/>
                  <a:pt x="761" y="0"/>
                </a:cubicBezTo>
                <a:close/>
              </a:path>
            </a:pathLst>
          </a:custGeom>
          <a:solidFill>
            <a:srgbClr val="009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8" name="Freeform 9"/>
          <p:cNvSpPr/>
          <p:nvPr/>
        </p:nvSpPr>
        <p:spPr bwMode="auto">
          <a:xfrm>
            <a:off x="5749692" y="2412763"/>
            <a:ext cx="111125" cy="354012"/>
          </a:xfrm>
          <a:custGeom>
            <a:avLst/>
            <a:gdLst>
              <a:gd name="T0" fmla="*/ 2147483646 w 164"/>
              <a:gd name="T1" fmla="*/ 0 h 544"/>
              <a:gd name="T2" fmla="*/ 2147483646 w 164"/>
              <a:gd name="T3" fmla="*/ 2147483646 h 544"/>
              <a:gd name="T4" fmla="*/ 2147483646 w 164"/>
              <a:gd name="T5" fmla="*/ 2147483646 h 544"/>
              <a:gd name="T6" fmla="*/ 2147483646 w 164"/>
              <a:gd name="T7" fmla="*/ 2147483646 h 544"/>
              <a:gd name="T8" fmla="*/ 2147483646 w 164"/>
              <a:gd name="T9" fmla="*/ 2147483646 h 544"/>
              <a:gd name="T10" fmla="*/ 0 w 164"/>
              <a:gd name="T11" fmla="*/ 2147483646 h 544"/>
              <a:gd name="T12" fmla="*/ 2147483646 w 164"/>
              <a:gd name="T13" fmla="*/ 0 h 544"/>
              <a:gd name="T14" fmla="*/ 2147483646 w 164"/>
              <a:gd name="T15" fmla="*/ 0 h 544"/>
              <a:gd name="T16" fmla="*/ 2147483646 w 164"/>
              <a:gd name="T17" fmla="*/ 0 h 5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 h="544">
                <a:moveTo>
                  <a:pt x="164" y="0"/>
                </a:moveTo>
                <a:lnTo>
                  <a:pt x="164" y="544"/>
                </a:lnTo>
                <a:lnTo>
                  <a:pt x="72" y="544"/>
                </a:lnTo>
                <a:lnTo>
                  <a:pt x="72" y="75"/>
                </a:lnTo>
                <a:lnTo>
                  <a:pt x="41" y="134"/>
                </a:lnTo>
                <a:lnTo>
                  <a:pt x="0" y="110"/>
                </a:lnTo>
                <a:lnTo>
                  <a:pt x="63" y="0"/>
                </a:lnTo>
                <a:lnTo>
                  <a:pt x="1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9" name="Freeform 10"/>
          <p:cNvSpPr/>
          <p:nvPr/>
        </p:nvSpPr>
        <p:spPr bwMode="auto">
          <a:xfrm>
            <a:off x="6081480" y="2412763"/>
            <a:ext cx="163512" cy="354012"/>
          </a:xfrm>
          <a:custGeom>
            <a:avLst/>
            <a:gdLst>
              <a:gd name="T0" fmla="*/ 2147483646 w 110"/>
              <a:gd name="T1" fmla="*/ 2147483646 h 249"/>
              <a:gd name="T2" fmla="*/ 2147483646 w 110"/>
              <a:gd name="T3" fmla="*/ 2147483646 h 249"/>
              <a:gd name="T4" fmla="*/ 2147483646 w 110"/>
              <a:gd name="T5" fmla="*/ 2147483646 h 249"/>
              <a:gd name="T6" fmla="*/ 2147483646 w 110"/>
              <a:gd name="T7" fmla="*/ 2147483646 h 249"/>
              <a:gd name="T8" fmla="*/ 2147483646 w 110"/>
              <a:gd name="T9" fmla="*/ 0 h 249"/>
              <a:gd name="T10" fmla="*/ 2147483646 w 110"/>
              <a:gd name="T11" fmla="*/ 0 h 249"/>
              <a:gd name="T12" fmla="*/ 2147483646 w 110"/>
              <a:gd name="T13" fmla="*/ 2147483646 h 249"/>
              <a:gd name="T14" fmla="*/ 0 w 110"/>
              <a:gd name="T15" fmla="*/ 2147483646 h 249"/>
              <a:gd name="T16" fmla="*/ 0 w 110"/>
              <a:gd name="T17" fmla="*/ 2147483646 h 249"/>
              <a:gd name="T18" fmla="*/ 2147483646 w 110"/>
              <a:gd name="T19" fmla="*/ 2147483646 h 249"/>
              <a:gd name="T20" fmla="*/ 2147483646 w 110"/>
              <a:gd name="T21" fmla="*/ 2147483646 h 249"/>
              <a:gd name="T22" fmla="*/ 2147483646 w 110"/>
              <a:gd name="T23" fmla="*/ 2147483646 h 249"/>
              <a:gd name="T24" fmla="*/ 2147483646 w 110"/>
              <a:gd name="T25" fmla="*/ 2147483646 h 249"/>
              <a:gd name="T26" fmla="*/ 0 w 110"/>
              <a:gd name="T27" fmla="*/ 2147483646 h 249"/>
              <a:gd name="T28" fmla="*/ 0 w 110"/>
              <a:gd name="T29" fmla="*/ 2147483646 h 249"/>
              <a:gd name="T30" fmla="*/ 2147483646 w 110"/>
              <a:gd name="T31" fmla="*/ 2147483646 h 249"/>
              <a:gd name="T32" fmla="*/ 2147483646 w 110"/>
              <a:gd name="T33" fmla="*/ 2147483646 h 249"/>
              <a:gd name="T34" fmla="*/ 2147483646 w 110"/>
              <a:gd name="T35" fmla="*/ 2147483646 h 249"/>
              <a:gd name="T36" fmla="*/ 2147483646 w 110"/>
              <a:gd name="T37" fmla="*/ 2147483646 h 2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0" h="249">
                <a:moveTo>
                  <a:pt x="105" y="98"/>
                </a:moveTo>
                <a:cubicBezTo>
                  <a:pt x="109" y="92"/>
                  <a:pt x="110" y="86"/>
                  <a:pt x="110" y="79"/>
                </a:cubicBezTo>
                <a:cubicBezTo>
                  <a:pt x="110" y="38"/>
                  <a:pt x="110" y="38"/>
                  <a:pt x="110" y="38"/>
                </a:cubicBezTo>
                <a:cubicBezTo>
                  <a:pt x="110" y="28"/>
                  <a:pt x="107" y="19"/>
                  <a:pt x="99" y="11"/>
                </a:cubicBezTo>
                <a:cubicBezTo>
                  <a:pt x="92" y="4"/>
                  <a:pt x="83" y="0"/>
                  <a:pt x="72" y="0"/>
                </a:cubicBezTo>
                <a:cubicBezTo>
                  <a:pt x="38" y="0"/>
                  <a:pt x="38" y="0"/>
                  <a:pt x="38" y="0"/>
                </a:cubicBezTo>
                <a:cubicBezTo>
                  <a:pt x="28" y="0"/>
                  <a:pt x="19" y="4"/>
                  <a:pt x="11" y="11"/>
                </a:cubicBezTo>
                <a:cubicBezTo>
                  <a:pt x="4" y="19"/>
                  <a:pt x="0" y="28"/>
                  <a:pt x="0" y="38"/>
                </a:cubicBezTo>
                <a:cubicBezTo>
                  <a:pt x="0" y="70"/>
                  <a:pt x="0" y="70"/>
                  <a:pt x="0" y="70"/>
                </a:cubicBezTo>
                <a:cubicBezTo>
                  <a:pt x="41" y="70"/>
                  <a:pt x="41" y="70"/>
                  <a:pt x="41" y="70"/>
                </a:cubicBezTo>
                <a:cubicBezTo>
                  <a:pt x="41" y="35"/>
                  <a:pt x="41" y="35"/>
                  <a:pt x="41" y="35"/>
                </a:cubicBezTo>
                <a:cubicBezTo>
                  <a:pt x="69" y="35"/>
                  <a:pt x="69" y="35"/>
                  <a:pt x="69" y="35"/>
                </a:cubicBezTo>
                <a:cubicBezTo>
                  <a:pt x="69" y="91"/>
                  <a:pt x="69" y="91"/>
                  <a:pt x="69" y="91"/>
                </a:cubicBezTo>
                <a:cubicBezTo>
                  <a:pt x="0" y="215"/>
                  <a:pt x="0" y="215"/>
                  <a:pt x="0" y="215"/>
                </a:cubicBezTo>
                <a:cubicBezTo>
                  <a:pt x="0" y="249"/>
                  <a:pt x="0" y="249"/>
                  <a:pt x="0" y="249"/>
                </a:cubicBezTo>
                <a:cubicBezTo>
                  <a:pt x="110" y="249"/>
                  <a:pt x="110" y="249"/>
                  <a:pt x="110" y="249"/>
                </a:cubicBezTo>
                <a:cubicBezTo>
                  <a:pt x="110" y="215"/>
                  <a:pt x="110" y="215"/>
                  <a:pt x="110" y="215"/>
                </a:cubicBezTo>
                <a:cubicBezTo>
                  <a:pt x="40" y="215"/>
                  <a:pt x="40" y="215"/>
                  <a:pt x="40" y="215"/>
                </a:cubicBezTo>
                <a:cubicBezTo>
                  <a:pt x="105" y="98"/>
                  <a:pt x="105" y="98"/>
                  <a:pt x="105"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10" name="Freeform 11"/>
          <p:cNvSpPr/>
          <p:nvPr/>
        </p:nvSpPr>
        <p:spPr bwMode="auto">
          <a:xfrm>
            <a:off x="5898123" y="2913543"/>
            <a:ext cx="165100" cy="355600"/>
          </a:xfrm>
          <a:custGeom>
            <a:avLst/>
            <a:gdLst>
              <a:gd name="T0" fmla="*/ 2147483646 w 111"/>
              <a:gd name="T1" fmla="*/ 0 h 250"/>
              <a:gd name="T2" fmla="*/ 2147483646 w 111"/>
              <a:gd name="T3" fmla="*/ 2147483646 h 250"/>
              <a:gd name="T4" fmla="*/ 2147483646 w 111"/>
              <a:gd name="T5" fmla="*/ 2147483646 h 250"/>
              <a:gd name="T6" fmla="*/ 2147483646 w 111"/>
              <a:gd name="T7" fmla="*/ 2147483646 h 250"/>
              <a:gd name="T8" fmla="*/ 2147483646 w 111"/>
              <a:gd name="T9" fmla="*/ 2147483646 h 250"/>
              <a:gd name="T10" fmla="*/ 2147483646 w 111"/>
              <a:gd name="T11" fmla="*/ 2147483646 h 250"/>
              <a:gd name="T12" fmla="*/ 2147483646 w 111"/>
              <a:gd name="T13" fmla="*/ 2147483646 h 250"/>
              <a:gd name="T14" fmla="*/ 2147483646 w 111"/>
              <a:gd name="T15" fmla="*/ 2147483646 h 250"/>
              <a:gd name="T16" fmla="*/ 2147483646 w 111"/>
              <a:gd name="T17" fmla="*/ 2147483646 h 250"/>
              <a:gd name="T18" fmla="*/ 2147483646 w 111"/>
              <a:gd name="T19" fmla="*/ 2147483646 h 250"/>
              <a:gd name="T20" fmla="*/ 2147483646 w 111"/>
              <a:gd name="T21" fmla="*/ 2147483646 h 250"/>
              <a:gd name="T22" fmla="*/ 2147483646 w 111"/>
              <a:gd name="T23" fmla="*/ 2147483646 h 250"/>
              <a:gd name="T24" fmla="*/ 2147483646 w 111"/>
              <a:gd name="T25" fmla="*/ 2147483646 h 250"/>
              <a:gd name="T26" fmla="*/ 0 w 111"/>
              <a:gd name="T27" fmla="*/ 2147483646 h 250"/>
              <a:gd name="T28" fmla="*/ 0 w 111"/>
              <a:gd name="T29" fmla="*/ 2147483646 h 250"/>
              <a:gd name="T30" fmla="*/ 2147483646 w 111"/>
              <a:gd name="T31" fmla="*/ 2147483646 h 250"/>
              <a:gd name="T32" fmla="*/ 2147483646 w 111"/>
              <a:gd name="T33" fmla="*/ 2147483646 h 250"/>
              <a:gd name="T34" fmla="*/ 2147483646 w 111"/>
              <a:gd name="T35" fmla="*/ 2147483646 h 250"/>
              <a:gd name="T36" fmla="*/ 2147483646 w 111"/>
              <a:gd name="T37" fmla="*/ 2147483646 h 250"/>
              <a:gd name="T38" fmla="*/ 2147483646 w 111"/>
              <a:gd name="T39" fmla="*/ 2147483646 h 250"/>
              <a:gd name="T40" fmla="*/ 2147483646 w 111"/>
              <a:gd name="T41" fmla="*/ 2147483646 h 250"/>
              <a:gd name="T42" fmla="*/ 2147483646 w 111"/>
              <a:gd name="T43" fmla="*/ 2147483646 h 250"/>
              <a:gd name="T44" fmla="*/ 2147483646 w 111"/>
              <a:gd name="T45" fmla="*/ 2147483646 h 250"/>
              <a:gd name="T46" fmla="*/ 2147483646 w 111"/>
              <a:gd name="T47" fmla="*/ 2147483646 h 250"/>
              <a:gd name="T48" fmla="*/ 2147483646 w 111"/>
              <a:gd name="T49" fmla="*/ 2147483646 h 250"/>
              <a:gd name="T50" fmla="*/ 0 w 111"/>
              <a:gd name="T51" fmla="*/ 2147483646 h 250"/>
              <a:gd name="T52" fmla="*/ 0 w 111"/>
              <a:gd name="T53" fmla="*/ 2147483646 h 250"/>
              <a:gd name="T54" fmla="*/ 2147483646 w 111"/>
              <a:gd name="T55" fmla="*/ 2147483646 h 250"/>
              <a:gd name="T56" fmla="*/ 2147483646 w 111"/>
              <a:gd name="T57" fmla="*/ 0 h 250"/>
              <a:gd name="T58" fmla="*/ 2147483646 w 111"/>
              <a:gd name="T59" fmla="*/ 0 h 2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1" h="250">
                <a:moveTo>
                  <a:pt x="73" y="0"/>
                </a:moveTo>
                <a:cubicBezTo>
                  <a:pt x="83" y="0"/>
                  <a:pt x="92" y="4"/>
                  <a:pt x="100" y="11"/>
                </a:cubicBezTo>
                <a:cubicBezTo>
                  <a:pt x="107" y="19"/>
                  <a:pt x="111" y="28"/>
                  <a:pt x="111" y="38"/>
                </a:cubicBezTo>
                <a:cubicBezTo>
                  <a:pt x="111" y="91"/>
                  <a:pt x="111" y="91"/>
                  <a:pt x="111" y="91"/>
                </a:cubicBezTo>
                <a:cubicBezTo>
                  <a:pt x="111" y="98"/>
                  <a:pt x="109" y="105"/>
                  <a:pt x="105" y="111"/>
                </a:cubicBezTo>
                <a:cubicBezTo>
                  <a:pt x="101" y="117"/>
                  <a:pt x="96" y="122"/>
                  <a:pt x="90" y="125"/>
                </a:cubicBezTo>
                <a:cubicBezTo>
                  <a:pt x="96" y="128"/>
                  <a:pt x="101" y="133"/>
                  <a:pt x="105" y="139"/>
                </a:cubicBezTo>
                <a:cubicBezTo>
                  <a:pt x="109" y="145"/>
                  <a:pt x="111" y="152"/>
                  <a:pt x="111" y="159"/>
                </a:cubicBezTo>
                <a:cubicBezTo>
                  <a:pt x="111" y="211"/>
                  <a:pt x="111" y="211"/>
                  <a:pt x="111" y="211"/>
                </a:cubicBezTo>
                <a:cubicBezTo>
                  <a:pt x="111" y="222"/>
                  <a:pt x="107" y="231"/>
                  <a:pt x="100" y="238"/>
                </a:cubicBezTo>
                <a:cubicBezTo>
                  <a:pt x="92" y="246"/>
                  <a:pt x="83" y="250"/>
                  <a:pt x="73" y="250"/>
                </a:cubicBezTo>
                <a:cubicBezTo>
                  <a:pt x="38" y="250"/>
                  <a:pt x="38" y="250"/>
                  <a:pt x="38" y="250"/>
                </a:cubicBezTo>
                <a:cubicBezTo>
                  <a:pt x="28" y="250"/>
                  <a:pt x="19" y="246"/>
                  <a:pt x="12" y="238"/>
                </a:cubicBezTo>
                <a:cubicBezTo>
                  <a:pt x="4" y="231"/>
                  <a:pt x="0" y="222"/>
                  <a:pt x="0" y="211"/>
                </a:cubicBezTo>
                <a:cubicBezTo>
                  <a:pt x="0" y="180"/>
                  <a:pt x="0" y="180"/>
                  <a:pt x="0" y="180"/>
                </a:cubicBezTo>
                <a:cubicBezTo>
                  <a:pt x="41" y="180"/>
                  <a:pt x="41" y="180"/>
                  <a:pt x="41" y="180"/>
                </a:cubicBezTo>
                <a:cubicBezTo>
                  <a:pt x="41" y="215"/>
                  <a:pt x="41" y="215"/>
                  <a:pt x="41" y="215"/>
                </a:cubicBezTo>
                <a:cubicBezTo>
                  <a:pt x="70" y="215"/>
                  <a:pt x="70" y="215"/>
                  <a:pt x="70" y="215"/>
                </a:cubicBezTo>
                <a:cubicBezTo>
                  <a:pt x="70" y="142"/>
                  <a:pt x="70" y="142"/>
                  <a:pt x="70" y="142"/>
                </a:cubicBezTo>
                <a:cubicBezTo>
                  <a:pt x="41" y="142"/>
                  <a:pt x="41" y="142"/>
                  <a:pt x="41" y="142"/>
                </a:cubicBezTo>
                <a:cubicBezTo>
                  <a:pt x="41" y="107"/>
                  <a:pt x="41" y="107"/>
                  <a:pt x="41" y="107"/>
                </a:cubicBezTo>
                <a:cubicBezTo>
                  <a:pt x="70" y="107"/>
                  <a:pt x="70" y="107"/>
                  <a:pt x="70" y="107"/>
                </a:cubicBezTo>
                <a:cubicBezTo>
                  <a:pt x="70" y="35"/>
                  <a:pt x="70" y="35"/>
                  <a:pt x="70" y="35"/>
                </a:cubicBezTo>
                <a:cubicBezTo>
                  <a:pt x="41" y="35"/>
                  <a:pt x="41" y="35"/>
                  <a:pt x="41" y="35"/>
                </a:cubicBezTo>
                <a:cubicBezTo>
                  <a:pt x="41" y="70"/>
                  <a:pt x="41" y="70"/>
                  <a:pt x="41" y="70"/>
                </a:cubicBezTo>
                <a:cubicBezTo>
                  <a:pt x="0" y="70"/>
                  <a:pt x="0" y="70"/>
                  <a:pt x="0" y="70"/>
                </a:cubicBezTo>
                <a:cubicBezTo>
                  <a:pt x="0" y="38"/>
                  <a:pt x="0" y="38"/>
                  <a:pt x="0" y="38"/>
                </a:cubicBezTo>
                <a:cubicBezTo>
                  <a:pt x="0" y="28"/>
                  <a:pt x="4" y="19"/>
                  <a:pt x="12" y="11"/>
                </a:cubicBezTo>
                <a:cubicBezTo>
                  <a:pt x="19" y="4"/>
                  <a:pt x="28" y="0"/>
                  <a:pt x="38" y="0"/>
                </a:cubicBezTo>
                <a:cubicBezTo>
                  <a:pt x="73" y="0"/>
                  <a:pt x="73" y="0"/>
                  <a:pt x="7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Arial" panose="020B0604020202020204"/>
              <a:ea typeface="宋体" panose="02010600030101010101" pitchFamily="2" charset="-122"/>
            </a:endParaRPr>
          </a:p>
        </p:txBody>
      </p:sp>
      <p:sp>
        <p:nvSpPr>
          <p:cNvPr id="11" name="Freeform 42"/>
          <p:cNvSpPr>
            <a:spLocks noEditPoints="1"/>
          </p:cNvSpPr>
          <p:nvPr/>
        </p:nvSpPr>
        <p:spPr bwMode="auto">
          <a:xfrm>
            <a:off x="5732230" y="2109550"/>
            <a:ext cx="193675" cy="214313"/>
          </a:xfrm>
          <a:custGeom>
            <a:avLst/>
            <a:gdLst>
              <a:gd name="T0" fmla="*/ 2147483646 w 131"/>
              <a:gd name="T1" fmla="*/ 2147483646 h 151"/>
              <a:gd name="T2" fmla="*/ 2147483646 w 131"/>
              <a:gd name="T3" fmla="*/ 2147483646 h 151"/>
              <a:gd name="T4" fmla="*/ 2147483646 w 131"/>
              <a:gd name="T5" fmla="*/ 2147483646 h 151"/>
              <a:gd name="T6" fmla="*/ 2147483646 w 131"/>
              <a:gd name="T7" fmla="*/ 2147483646 h 151"/>
              <a:gd name="T8" fmla="*/ 2147483646 w 131"/>
              <a:gd name="T9" fmla="*/ 2147483646 h 151"/>
              <a:gd name="T10" fmla="*/ 2147483646 w 131"/>
              <a:gd name="T11" fmla="*/ 2147483646 h 151"/>
              <a:gd name="T12" fmla="*/ 2147483646 w 131"/>
              <a:gd name="T13" fmla="*/ 2147483646 h 151"/>
              <a:gd name="T14" fmla="*/ 2147483646 w 131"/>
              <a:gd name="T15" fmla="*/ 2147483646 h 151"/>
              <a:gd name="T16" fmla="*/ 2147483646 w 131"/>
              <a:gd name="T17" fmla="*/ 2147483646 h 151"/>
              <a:gd name="T18" fmla="*/ 2147483646 w 131"/>
              <a:gd name="T19" fmla="*/ 2147483646 h 151"/>
              <a:gd name="T20" fmla="*/ 2147483646 w 131"/>
              <a:gd name="T21" fmla="*/ 2147483646 h 151"/>
              <a:gd name="T22" fmla="*/ 2147483646 w 131"/>
              <a:gd name="T23" fmla="*/ 2147483646 h 151"/>
              <a:gd name="T24" fmla="*/ 2147483646 w 131"/>
              <a:gd name="T25" fmla="*/ 2147483646 h 151"/>
              <a:gd name="T26" fmla="*/ 2147483646 w 131"/>
              <a:gd name="T27" fmla="*/ 2147483646 h 151"/>
              <a:gd name="T28" fmla="*/ 2147483646 w 131"/>
              <a:gd name="T29" fmla="*/ 2147483646 h 151"/>
              <a:gd name="T30" fmla="*/ 2147483646 w 131"/>
              <a:gd name="T31" fmla="*/ 2147483646 h 151"/>
              <a:gd name="T32" fmla="*/ 2147483646 w 131"/>
              <a:gd name="T33" fmla="*/ 2147483646 h 151"/>
              <a:gd name="T34" fmla="*/ 2147483646 w 131"/>
              <a:gd name="T35" fmla="*/ 2147483646 h 151"/>
              <a:gd name="T36" fmla="*/ 2147483646 w 131"/>
              <a:gd name="T37" fmla="*/ 2147483646 h 151"/>
              <a:gd name="T38" fmla="*/ 2147483646 w 131"/>
              <a:gd name="T39" fmla="*/ 2147483646 h 151"/>
              <a:gd name="T40" fmla="*/ 2147483646 w 131"/>
              <a:gd name="T41" fmla="*/ 2147483646 h 151"/>
              <a:gd name="T42" fmla="*/ 2147483646 w 131"/>
              <a:gd name="T43" fmla="*/ 2147483646 h 151"/>
              <a:gd name="T44" fmla="*/ 2147483646 w 131"/>
              <a:gd name="T45" fmla="*/ 2147483646 h 151"/>
              <a:gd name="T46" fmla="*/ 2147483646 w 131"/>
              <a:gd name="T47" fmla="*/ 0 h 151"/>
              <a:gd name="T48" fmla="*/ 2147483646 w 131"/>
              <a:gd name="T49" fmla="*/ 2147483646 h 151"/>
              <a:gd name="T50" fmla="*/ 2147483646 w 131"/>
              <a:gd name="T51" fmla="*/ 0 h 151"/>
              <a:gd name="T52" fmla="*/ 2147483646 w 131"/>
              <a:gd name="T53" fmla="*/ 2147483646 h 151"/>
              <a:gd name="T54" fmla="*/ 2147483646 w 131"/>
              <a:gd name="T55" fmla="*/ 2147483646 h 151"/>
              <a:gd name="T56" fmla="*/ 2147483646 w 131"/>
              <a:gd name="T57" fmla="*/ 2147483646 h 151"/>
              <a:gd name="T58" fmla="*/ 2147483646 w 131"/>
              <a:gd name="T59" fmla="*/ 2147483646 h 151"/>
              <a:gd name="T60" fmla="*/ 2147483646 w 131"/>
              <a:gd name="T61" fmla="*/ 2147483646 h 151"/>
              <a:gd name="T62" fmla="*/ 2147483646 w 131"/>
              <a:gd name="T63" fmla="*/ 2147483646 h 151"/>
              <a:gd name="T64" fmla="*/ 2147483646 w 131"/>
              <a:gd name="T65" fmla="*/ 2147483646 h 151"/>
              <a:gd name="T66" fmla="*/ 2147483646 w 131"/>
              <a:gd name="T67" fmla="*/ 2147483646 h 151"/>
              <a:gd name="T68" fmla="*/ 2147483646 w 131"/>
              <a:gd name="T69" fmla="*/ 2147483646 h 151"/>
              <a:gd name="T70" fmla="*/ 2147483646 w 131"/>
              <a:gd name="T71" fmla="*/ 2147483646 h 151"/>
              <a:gd name="T72" fmla="*/ 2147483646 w 131"/>
              <a:gd name="T73" fmla="*/ 2147483646 h 151"/>
              <a:gd name="T74" fmla="*/ 2147483646 w 131"/>
              <a:gd name="T75" fmla="*/ 2147483646 h 151"/>
              <a:gd name="T76" fmla="*/ 2147483646 w 131"/>
              <a:gd name="T77" fmla="*/ 2147483646 h 151"/>
              <a:gd name="T78" fmla="*/ 2147483646 w 131"/>
              <a:gd name="T79" fmla="*/ 2147483646 h 151"/>
              <a:gd name="T80" fmla="*/ 0 w 131"/>
              <a:gd name="T81" fmla="*/ 2147483646 h 151"/>
              <a:gd name="T82" fmla="*/ 2147483646 w 131"/>
              <a:gd name="T83" fmla="*/ 2147483646 h 151"/>
              <a:gd name="T84" fmla="*/ 2147483646 w 131"/>
              <a:gd name="T85" fmla="*/ 2147483646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1" h="151">
                <a:moveTo>
                  <a:pt x="48" y="130"/>
                </a:moveTo>
                <a:cubicBezTo>
                  <a:pt x="83" y="130"/>
                  <a:pt x="83" y="130"/>
                  <a:pt x="83" y="130"/>
                </a:cubicBezTo>
                <a:cubicBezTo>
                  <a:pt x="84" y="130"/>
                  <a:pt x="86" y="131"/>
                  <a:pt x="86" y="132"/>
                </a:cubicBezTo>
                <a:cubicBezTo>
                  <a:pt x="86" y="136"/>
                  <a:pt x="86" y="136"/>
                  <a:pt x="86" y="136"/>
                </a:cubicBezTo>
                <a:cubicBezTo>
                  <a:pt x="86" y="137"/>
                  <a:pt x="84" y="138"/>
                  <a:pt x="83" y="138"/>
                </a:cubicBezTo>
                <a:cubicBezTo>
                  <a:pt x="48" y="138"/>
                  <a:pt x="48" y="138"/>
                  <a:pt x="48" y="138"/>
                </a:cubicBezTo>
                <a:cubicBezTo>
                  <a:pt x="46" y="138"/>
                  <a:pt x="45" y="137"/>
                  <a:pt x="45" y="136"/>
                </a:cubicBezTo>
                <a:cubicBezTo>
                  <a:pt x="45" y="132"/>
                  <a:pt x="45" y="132"/>
                  <a:pt x="45" y="132"/>
                </a:cubicBezTo>
                <a:cubicBezTo>
                  <a:pt x="45" y="131"/>
                  <a:pt x="46" y="130"/>
                  <a:pt x="48" y="130"/>
                </a:cubicBezTo>
                <a:cubicBezTo>
                  <a:pt x="48" y="130"/>
                  <a:pt x="48" y="130"/>
                  <a:pt x="48" y="130"/>
                </a:cubicBezTo>
                <a:close/>
                <a:moveTo>
                  <a:pt x="78" y="143"/>
                </a:moveTo>
                <a:cubicBezTo>
                  <a:pt x="78" y="147"/>
                  <a:pt x="78" y="147"/>
                  <a:pt x="78" y="147"/>
                </a:cubicBezTo>
                <a:cubicBezTo>
                  <a:pt x="78" y="149"/>
                  <a:pt x="76" y="151"/>
                  <a:pt x="74" y="151"/>
                </a:cubicBezTo>
                <a:cubicBezTo>
                  <a:pt x="57" y="151"/>
                  <a:pt x="57" y="151"/>
                  <a:pt x="57" y="151"/>
                </a:cubicBezTo>
                <a:cubicBezTo>
                  <a:pt x="54" y="151"/>
                  <a:pt x="52" y="149"/>
                  <a:pt x="52" y="147"/>
                </a:cubicBezTo>
                <a:cubicBezTo>
                  <a:pt x="52" y="143"/>
                  <a:pt x="52" y="143"/>
                  <a:pt x="52" y="143"/>
                </a:cubicBezTo>
                <a:cubicBezTo>
                  <a:pt x="78" y="143"/>
                  <a:pt x="78" y="143"/>
                  <a:pt x="78" y="143"/>
                </a:cubicBezTo>
                <a:close/>
                <a:moveTo>
                  <a:pt x="65" y="34"/>
                </a:moveTo>
                <a:cubicBezTo>
                  <a:pt x="84" y="34"/>
                  <a:pt x="99" y="49"/>
                  <a:pt x="99" y="68"/>
                </a:cubicBezTo>
                <a:cubicBezTo>
                  <a:pt x="99" y="89"/>
                  <a:pt x="82" y="94"/>
                  <a:pt x="82" y="125"/>
                </a:cubicBezTo>
                <a:cubicBezTo>
                  <a:pt x="49" y="125"/>
                  <a:pt x="49" y="125"/>
                  <a:pt x="49" y="125"/>
                </a:cubicBezTo>
                <a:cubicBezTo>
                  <a:pt x="49" y="94"/>
                  <a:pt x="31" y="89"/>
                  <a:pt x="31" y="68"/>
                </a:cubicBezTo>
                <a:cubicBezTo>
                  <a:pt x="31" y="49"/>
                  <a:pt x="47" y="34"/>
                  <a:pt x="65" y="34"/>
                </a:cubicBezTo>
                <a:cubicBezTo>
                  <a:pt x="65" y="34"/>
                  <a:pt x="65" y="34"/>
                  <a:pt x="65" y="34"/>
                </a:cubicBezTo>
                <a:close/>
                <a:moveTo>
                  <a:pt x="70" y="40"/>
                </a:moveTo>
                <a:cubicBezTo>
                  <a:pt x="72" y="41"/>
                  <a:pt x="72" y="41"/>
                  <a:pt x="72" y="41"/>
                </a:cubicBezTo>
                <a:cubicBezTo>
                  <a:pt x="76" y="42"/>
                  <a:pt x="80" y="44"/>
                  <a:pt x="83" y="46"/>
                </a:cubicBezTo>
                <a:cubicBezTo>
                  <a:pt x="82" y="46"/>
                  <a:pt x="80" y="45"/>
                  <a:pt x="79" y="45"/>
                </a:cubicBezTo>
                <a:cubicBezTo>
                  <a:pt x="76" y="44"/>
                  <a:pt x="76" y="44"/>
                  <a:pt x="76" y="44"/>
                </a:cubicBezTo>
                <a:cubicBezTo>
                  <a:pt x="74" y="44"/>
                  <a:pt x="73" y="44"/>
                  <a:pt x="71" y="43"/>
                </a:cubicBezTo>
                <a:cubicBezTo>
                  <a:pt x="69" y="44"/>
                  <a:pt x="66" y="44"/>
                  <a:pt x="64" y="45"/>
                </a:cubicBezTo>
                <a:cubicBezTo>
                  <a:pt x="59" y="46"/>
                  <a:pt x="54" y="49"/>
                  <a:pt x="50" y="53"/>
                </a:cubicBezTo>
                <a:cubicBezTo>
                  <a:pt x="49" y="55"/>
                  <a:pt x="49" y="55"/>
                  <a:pt x="49" y="55"/>
                </a:cubicBezTo>
                <a:cubicBezTo>
                  <a:pt x="45" y="59"/>
                  <a:pt x="43" y="63"/>
                  <a:pt x="42" y="68"/>
                </a:cubicBezTo>
                <a:cubicBezTo>
                  <a:pt x="41" y="72"/>
                  <a:pt x="41" y="72"/>
                  <a:pt x="41" y="72"/>
                </a:cubicBezTo>
                <a:cubicBezTo>
                  <a:pt x="40" y="75"/>
                  <a:pt x="40" y="78"/>
                  <a:pt x="40" y="81"/>
                </a:cubicBezTo>
                <a:cubicBezTo>
                  <a:pt x="40" y="80"/>
                  <a:pt x="39" y="78"/>
                  <a:pt x="38" y="77"/>
                </a:cubicBezTo>
                <a:cubicBezTo>
                  <a:pt x="38" y="74"/>
                  <a:pt x="38" y="74"/>
                  <a:pt x="38" y="74"/>
                </a:cubicBezTo>
                <a:cubicBezTo>
                  <a:pt x="37" y="70"/>
                  <a:pt x="37" y="66"/>
                  <a:pt x="38" y="62"/>
                </a:cubicBezTo>
                <a:cubicBezTo>
                  <a:pt x="38" y="60"/>
                  <a:pt x="38" y="60"/>
                  <a:pt x="38" y="60"/>
                </a:cubicBezTo>
                <a:cubicBezTo>
                  <a:pt x="40" y="56"/>
                  <a:pt x="42" y="53"/>
                  <a:pt x="45" y="49"/>
                </a:cubicBezTo>
                <a:cubicBezTo>
                  <a:pt x="47" y="47"/>
                  <a:pt x="47" y="47"/>
                  <a:pt x="47" y="47"/>
                </a:cubicBezTo>
                <a:cubicBezTo>
                  <a:pt x="50" y="44"/>
                  <a:pt x="54" y="42"/>
                  <a:pt x="58" y="41"/>
                </a:cubicBezTo>
                <a:cubicBezTo>
                  <a:pt x="61" y="40"/>
                  <a:pt x="63" y="40"/>
                  <a:pt x="65" y="40"/>
                </a:cubicBezTo>
                <a:cubicBezTo>
                  <a:pt x="67" y="40"/>
                  <a:pt x="68" y="40"/>
                  <a:pt x="70" y="40"/>
                </a:cubicBezTo>
                <a:cubicBezTo>
                  <a:pt x="70" y="40"/>
                  <a:pt x="70" y="40"/>
                  <a:pt x="70" y="40"/>
                </a:cubicBezTo>
                <a:close/>
                <a:moveTo>
                  <a:pt x="62" y="0"/>
                </a:moveTo>
                <a:cubicBezTo>
                  <a:pt x="70" y="0"/>
                  <a:pt x="70" y="0"/>
                  <a:pt x="70" y="0"/>
                </a:cubicBezTo>
                <a:cubicBezTo>
                  <a:pt x="70" y="23"/>
                  <a:pt x="70" y="23"/>
                  <a:pt x="70" y="23"/>
                </a:cubicBezTo>
                <a:cubicBezTo>
                  <a:pt x="68" y="23"/>
                  <a:pt x="67" y="23"/>
                  <a:pt x="66" y="23"/>
                </a:cubicBezTo>
                <a:cubicBezTo>
                  <a:pt x="64" y="23"/>
                  <a:pt x="63" y="23"/>
                  <a:pt x="62" y="23"/>
                </a:cubicBezTo>
                <a:cubicBezTo>
                  <a:pt x="62" y="0"/>
                  <a:pt x="62" y="0"/>
                  <a:pt x="62" y="0"/>
                </a:cubicBezTo>
                <a:close/>
                <a:moveTo>
                  <a:pt x="109" y="16"/>
                </a:moveTo>
                <a:cubicBezTo>
                  <a:pt x="115" y="22"/>
                  <a:pt x="115" y="22"/>
                  <a:pt x="115" y="22"/>
                </a:cubicBezTo>
                <a:cubicBezTo>
                  <a:pt x="99" y="37"/>
                  <a:pt x="99" y="37"/>
                  <a:pt x="99" y="37"/>
                </a:cubicBezTo>
                <a:cubicBezTo>
                  <a:pt x="97" y="35"/>
                  <a:pt x="95" y="33"/>
                  <a:pt x="93" y="32"/>
                </a:cubicBezTo>
                <a:cubicBezTo>
                  <a:pt x="109" y="16"/>
                  <a:pt x="109" y="16"/>
                  <a:pt x="109" y="16"/>
                </a:cubicBezTo>
                <a:close/>
                <a:moveTo>
                  <a:pt x="34" y="102"/>
                </a:moveTo>
                <a:cubicBezTo>
                  <a:pt x="22" y="114"/>
                  <a:pt x="22" y="114"/>
                  <a:pt x="22" y="114"/>
                </a:cubicBezTo>
                <a:cubicBezTo>
                  <a:pt x="17" y="108"/>
                  <a:pt x="17" y="108"/>
                  <a:pt x="17" y="108"/>
                </a:cubicBezTo>
                <a:cubicBezTo>
                  <a:pt x="29" y="96"/>
                  <a:pt x="29" y="96"/>
                  <a:pt x="29" y="96"/>
                </a:cubicBezTo>
                <a:cubicBezTo>
                  <a:pt x="31" y="98"/>
                  <a:pt x="32" y="100"/>
                  <a:pt x="34" y="102"/>
                </a:cubicBezTo>
                <a:cubicBezTo>
                  <a:pt x="34" y="102"/>
                  <a:pt x="34" y="102"/>
                  <a:pt x="34" y="102"/>
                </a:cubicBezTo>
                <a:close/>
                <a:moveTo>
                  <a:pt x="22" y="16"/>
                </a:moveTo>
                <a:cubicBezTo>
                  <a:pt x="17" y="22"/>
                  <a:pt x="17" y="22"/>
                  <a:pt x="17" y="22"/>
                </a:cubicBezTo>
                <a:cubicBezTo>
                  <a:pt x="32" y="37"/>
                  <a:pt x="32" y="37"/>
                  <a:pt x="32" y="37"/>
                </a:cubicBezTo>
                <a:cubicBezTo>
                  <a:pt x="34" y="35"/>
                  <a:pt x="36" y="33"/>
                  <a:pt x="38" y="32"/>
                </a:cubicBezTo>
                <a:cubicBezTo>
                  <a:pt x="22" y="16"/>
                  <a:pt x="22" y="16"/>
                  <a:pt x="22" y="16"/>
                </a:cubicBezTo>
                <a:close/>
                <a:moveTo>
                  <a:pt x="97" y="102"/>
                </a:moveTo>
                <a:cubicBezTo>
                  <a:pt x="109" y="114"/>
                  <a:pt x="109" y="114"/>
                  <a:pt x="109" y="114"/>
                </a:cubicBezTo>
                <a:cubicBezTo>
                  <a:pt x="115" y="108"/>
                  <a:pt x="115" y="108"/>
                  <a:pt x="115" y="108"/>
                </a:cubicBezTo>
                <a:cubicBezTo>
                  <a:pt x="102" y="96"/>
                  <a:pt x="102" y="96"/>
                  <a:pt x="102" y="96"/>
                </a:cubicBezTo>
                <a:cubicBezTo>
                  <a:pt x="101" y="98"/>
                  <a:pt x="99" y="100"/>
                  <a:pt x="97" y="102"/>
                </a:cubicBezTo>
                <a:cubicBezTo>
                  <a:pt x="97" y="102"/>
                  <a:pt x="97" y="102"/>
                  <a:pt x="97" y="102"/>
                </a:cubicBezTo>
                <a:close/>
                <a:moveTo>
                  <a:pt x="131" y="61"/>
                </a:moveTo>
                <a:cubicBezTo>
                  <a:pt x="131" y="69"/>
                  <a:pt x="131" y="69"/>
                  <a:pt x="131" y="69"/>
                </a:cubicBezTo>
                <a:cubicBezTo>
                  <a:pt x="112" y="69"/>
                  <a:pt x="112" y="69"/>
                  <a:pt x="112" y="69"/>
                </a:cubicBezTo>
                <a:cubicBezTo>
                  <a:pt x="112" y="69"/>
                  <a:pt x="112" y="68"/>
                  <a:pt x="112" y="68"/>
                </a:cubicBezTo>
                <a:cubicBezTo>
                  <a:pt x="112" y="66"/>
                  <a:pt x="111" y="63"/>
                  <a:pt x="111" y="61"/>
                </a:cubicBezTo>
                <a:cubicBezTo>
                  <a:pt x="131" y="61"/>
                  <a:pt x="131" y="61"/>
                  <a:pt x="131" y="61"/>
                </a:cubicBezTo>
                <a:close/>
                <a:moveTo>
                  <a:pt x="20" y="69"/>
                </a:moveTo>
                <a:cubicBezTo>
                  <a:pt x="0" y="69"/>
                  <a:pt x="0" y="69"/>
                  <a:pt x="0" y="69"/>
                </a:cubicBezTo>
                <a:cubicBezTo>
                  <a:pt x="0" y="61"/>
                  <a:pt x="0" y="61"/>
                  <a:pt x="0" y="61"/>
                </a:cubicBezTo>
                <a:cubicBezTo>
                  <a:pt x="20" y="61"/>
                  <a:pt x="20" y="61"/>
                  <a:pt x="20" y="61"/>
                </a:cubicBezTo>
                <a:cubicBezTo>
                  <a:pt x="20" y="63"/>
                  <a:pt x="20" y="66"/>
                  <a:pt x="20" y="68"/>
                </a:cubicBezTo>
                <a:cubicBezTo>
                  <a:pt x="20" y="68"/>
                  <a:pt x="20" y="69"/>
                  <a:pt x="20" y="69"/>
                </a:cubicBezTo>
                <a:cubicBezTo>
                  <a:pt x="20" y="69"/>
                  <a:pt x="20" y="69"/>
                  <a:pt x="20"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12" name="Freeform 44"/>
          <p:cNvSpPr>
            <a:spLocks noEditPoints="1"/>
          </p:cNvSpPr>
          <p:nvPr/>
        </p:nvSpPr>
        <p:spPr bwMode="auto">
          <a:xfrm>
            <a:off x="6056623" y="2133362"/>
            <a:ext cx="214312" cy="204788"/>
          </a:xfrm>
          <a:custGeom>
            <a:avLst/>
            <a:gdLst>
              <a:gd name="T0" fmla="*/ 2147483646 w 143"/>
              <a:gd name="T1" fmla="*/ 2147483646 h 144"/>
              <a:gd name="T2" fmla="*/ 2147483646 w 143"/>
              <a:gd name="T3" fmla="*/ 2147483646 h 144"/>
              <a:gd name="T4" fmla="*/ 2147483646 w 143"/>
              <a:gd name="T5" fmla="*/ 2147483646 h 144"/>
              <a:gd name="T6" fmla="*/ 2147483646 w 143"/>
              <a:gd name="T7" fmla="*/ 2147483646 h 144"/>
              <a:gd name="T8" fmla="*/ 2147483646 w 143"/>
              <a:gd name="T9" fmla="*/ 2147483646 h 144"/>
              <a:gd name="T10" fmla="*/ 2147483646 w 143"/>
              <a:gd name="T11" fmla="*/ 2147483646 h 144"/>
              <a:gd name="T12" fmla="*/ 2147483646 w 143"/>
              <a:gd name="T13" fmla="*/ 2147483646 h 144"/>
              <a:gd name="T14" fmla="*/ 2147483646 w 143"/>
              <a:gd name="T15" fmla="*/ 2147483646 h 144"/>
              <a:gd name="T16" fmla="*/ 2147483646 w 143"/>
              <a:gd name="T17" fmla="*/ 2147483646 h 144"/>
              <a:gd name="T18" fmla="*/ 2147483646 w 143"/>
              <a:gd name="T19" fmla="*/ 2147483646 h 144"/>
              <a:gd name="T20" fmla="*/ 2147483646 w 143"/>
              <a:gd name="T21" fmla="*/ 2147483646 h 144"/>
              <a:gd name="T22" fmla="*/ 2147483646 w 143"/>
              <a:gd name="T23" fmla="*/ 2147483646 h 144"/>
              <a:gd name="T24" fmla="*/ 2147483646 w 143"/>
              <a:gd name="T25" fmla="*/ 2147483646 h 144"/>
              <a:gd name="T26" fmla="*/ 2147483646 w 143"/>
              <a:gd name="T27" fmla="*/ 2147483646 h 144"/>
              <a:gd name="T28" fmla="*/ 2147483646 w 143"/>
              <a:gd name="T29" fmla="*/ 2147483646 h 144"/>
              <a:gd name="T30" fmla="*/ 2147483646 w 143"/>
              <a:gd name="T31" fmla="*/ 2147483646 h 144"/>
              <a:gd name="T32" fmla="*/ 0 w 143"/>
              <a:gd name="T33" fmla="*/ 2147483646 h 144"/>
              <a:gd name="T34" fmla="*/ 2147483646 w 143"/>
              <a:gd name="T35" fmla="*/ 2147483646 h 144"/>
              <a:gd name="T36" fmla="*/ 2147483646 w 143"/>
              <a:gd name="T37" fmla="*/ 2147483646 h 144"/>
              <a:gd name="T38" fmla="*/ 2147483646 w 143"/>
              <a:gd name="T39" fmla="*/ 2147483646 h 144"/>
              <a:gd name="T40" fmla="*/ 2147483646 w 143"/>
              <a:gd name="T41" fmla="*/ 2147483646 h 144"/>
              <a:gd name="T42" fmla="*/ 2147483646 w 143"/>
              <a:gd name="T43" fmla="*/ 2147483646 h 144"/>
              <a:gd name="T44" fmla="*/ 2147483646 w 143"/>
              <a:gd name="T45" fmla="*/ 2147483646 h 144"/>
              <a:gd name="T46" fmla="*/ 2147483646 w 143"/>
              <a:gd name="T47" fmla="*/ 2147483646 h 144"/>
              <a:gd name="T48" fmla="*/ 2147483646 w 143"/>
              <a:gd name="T49" fmla="*/ 2147483646 h 144"/>
              <a:gd name="T50" fmla="*/ 2147483646 w 143"/>
              <a:gd name="T51" fmla="*/ 2147483646 h 144"/>
              <a:gd name="T52" fmla="*/ 2147483646 w 143"/>
              <a:gd name="T53" fmla="*/ 2147483646 h 144"/>
              <a:gd name="T54" fmla="*/ 2147483646 w 143"/>
              <a:gd name="T55" fmla="*/ 2147483646 h 144"/>
              <a:gd name="T56" fmla="*/ 2147483646 w 143"/>
              <a:gd name="T57" fmla="*/ 2147483646 h 144"/>
              <a:gd name="T58" fmla="*/ 2147483646 w 143"/>
              <a:gd name="T59" fmla="*/ 2147483646 h 144"/>
              <a:gd name="T60" fmla="*/ 2147483646 w 143"/>
              <a:gd name="T61" fmla="*/ 2147483646 h 144"/>
              <a:gd name="T62" fmla="*/ 2147483646 w 143"/>
              <a:gd name="T63" fmla="*/ 2147483646 h 144"/>
              <a:gd name="T64" fmla="*/ 2147483646 w 143"/>
              <a:gd name="T65" fmla="*/ 2147483646 h 144"/>
              <a:gd name="T66" fmla="*/ 2147483646 w 143"/>
              <a:gd name="T67" fmla="*/ 2147483646 h 144"/>
              <a:gd name="T68" fmla="*/ 2147483646 w 143"/>
              <a:gd name="T69" fmla="*/ 2147483646 h 144"/>
              <a:gd name="T70" fmla="*/ 2147483646 w 143"/>
              <a:gd name="T71" fmla="*/ 2147483646 h 144"/>
              <a:gd name="T72" fmla="*/ 2147483646 w 143"/>
              <a:gd name="T73" fmla="*/ 2147483646 h 1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43" h="144">
                <a:moveTo>
                  <a:pt x="70" y="40"/>
                </a:moveTo>
                <a:cubicBezTo>
                  <a:pt x="75" y="41"/>
                  <a:pt x="80" y="42"/>
                  <a:pt x="84" y="45"/>
                </a:cubicBezTo>
                <a:cubicBezTo>
                  <a:pt x="79" y="50"/>
                  <a:pt x="79" y="50"/>
                  <a:pt x="79" y="50"/>
                </a:cubicBezTo>
                <a:cubicBezTo>
                  <a:pt x="76" y="49"/>
                  <a:pt x="73" y="48"/>
                  <a:pt x="70" y="47"/>
                </a:cubicBezTo>
                <a:cubicBezTo>
                  <a:pt x="70" y="61"/>
                  <a:pt x="70" y="61"/>
                  <a:pt x="70" y="61"/>
                </a:cubicBezTo>
                <a:cubicBezTo>
                  <a:pt x="72" y="62"/>
                  <a:pt x="74" y="63"/>
                  <a:pt x="75" y="64"/>
                </a:cubicBezTo>
                <a:cubicBezTo>
                  <a:pt x="106" y="32"/>
                  <a:pt x="106" y="32"/>
                  <a:pt x="106" y="32"/>
                </a:cubicBezTo>
                <a:cubicBezTo>
                  <a:pt x="105" y="18"/>
                  <a:pt x="105" y="18"/>
                  <a:pt x="105" y="18"/>
                </a:cubicBezTo>
                <a:cubicBezTo>
                  <a:pt x="123" y="0"/>
                  <a:pt x="123" y="0"/>
                  <a:pt x="123" y="0"/>
                </a:cubicBezTo>
                <a:cubicBezTo>
                  <a:pt x="125" y="19"/>
                  <a:pt x="125" y="19"/>
                  <a:pt x="125" y="19"/>
                </a:cubicBezTo>
                <a:cubicBezTo>
                  <a:pt x="143" y="21"/>
                  <a:pt x="143" y="21"/>
                  <a:pt x="143" y="21"/>
                </a:cubicBezTo>
                <a:cubicBezTo>
                  <a:pt x="125" y="39"/>
                  <a:pt x="125" y="39"/>
                  <a:pt x="125" y="39"/>
                </a:cubicBezTo>
                <a:cubicBezTo>
                  <a:pt x="111" y="37"/>
                  <a:pt x="111" y="37"/>
                  <a:pt x="111" y="37"/>
                </a:cubicBezTo>
                <a:cubicBezTo>
                  <a:pt x="80" y="68"/>
                  <a:pt x="80" y="68"/>
                  <a:pt x="80" y="68"/>
                </a:cubicBezTo>
                <a:cubicBezTo>
                  <a:pt x="81" y="70"/>
                  <a:pt x="82" y="72"/>
                  <a:pt x="82" y="74"/>
                </a:cubicBezTo>
                <a:cubicBezTo>
                  <a:pt x="96" y="74"/>
                  <a:pt x="96" y="74"/>
                  <a:pt x="96" y="74"/>
                </a:cubicBezTo>
                <a:cubicBezTo>
                  <a:pt x="96" y="70"/>
                  <a:pt x="95" y="67"/>
                  <a:pt x="94" y="65"/>
                </a:cubicBezTo>
                <a:cubicBezTo>
                  <a:pt x="99" y="59"/>
                  <a:pt x="99" y="59"/>
                  <a:pt x="99" y="59"/>
                </a:cubicBezTo>
                <a:cubicBezTo>
                  <a:pt x="101" y="64"/>
                  <a:pt x="103" y="69"/>
                  <a:pt x="103" y="74"/>
                </a:cubicBezTo>
                <a:cubicBezTo>
                  <a:pt x="117" y="74"/>
                  <a:pt x="117" y="74"/>
                  <a:pt x="117" y="74"/>
                </a:cubicBezTo>
                <a:cubicBezTo>
                  <a:pt x="116" y="65"/>
                  <a:pt x="114" y="56"/>
                  <a:pt x="109" y="49"/>
                </a:cubicBezTo>
                <a:cubicBezTo>
                  <a:pt x="114" y="44"/>
                  <a:pt x="114" y="44"/>
                  <a:pt x="114" y="44"/>
                </a:cubicBezTo>
                <a:cubicBezTo>
                  <a:pt x="114" y="45"/>
                  <a:pt x="114" y="45"/>
                  <a:pt x="114" y="45"/>
                </a:cubicBezTo>
                <a:cubicBezTo>
                  <a:pt x="120" y="53"/>
                  <a:pt x="123" y="63"/>
                  <a:pt x="124" y="74"/>
                </a:cubicBezTo>
                <a:cubicBezTo>
                  <a:pt x="133" y="74"/>
                  <a:pt x="133" y="74"/>
                  <a:pt x="133" y="74"/>
                </a:cubicBezTo>
                <a:cubicBezTo>
                  <a:pt x="133" y="81"/>
                  <a:pt x="133" y="81"/>
                  <a:pt x="133" y="81"/>
                </a:cubicBezTo>
                <a:cubicBezTo>
                  <a:pt x="124" y="81"/>
                  <a:pt x="124" y="81"/>
                  <a:pt x="124" y="81"/>
                </a:cubicBezTo>
                <a:cubicBezTo>
                  <a:pt x="122" y="110"/>
                  <a:pt x="99" y="133"/>
                  <a:pt x="70" y="135"/>
                </a:cubicBezTo>
                <a:cubicBezTo>
                  <a:pt x="70" y="144"/>
                  <a:pt x="70" y="144"/>
                  <a:pt x="70" y="144"/>
                </a:cubicBezTo>
                <a:cubicBezTo>
                  <a:pt x="63" y="144"/>
                  <a:pt x="63" y="144"/>
                  <a:pt x="63" y="144"/>
                </a:cubicBezTo>
                <a:cubicBezTo>
                  <a:pt x="63" y="135"/>
                  <a:pt x="63" y="135"/>
                  <a:pt x="63" y="135"/>
                </a:cubicBezTo>
                <a:cubicBezTo>
                  <a:pt x="34" y="133"/>
                  <a:pt x="11" y="110"/>
                  <a:pt x="9" y="81"/>
                </a:cubicBezTo>
                <a:cubicBezTo>
                  <a:pt x="0" y="81"/>
                  <a:pt x="0" y="81"/>
                  <a:pt x="0" y="81"/>
                </a:cubicBezTo>
                <a:cubicBezTo>
                  <a:pt x="0" y="74"/>
                  <a:pt x="0" y="74"/>
                  <a:pt x="0" y="74"/>
                </a:cubicBezTo>
                <a:cubicBezTo>
                  <a:pt x="9" y="74"/>
                  <a:pt x="9" y="74"/>
                  <a:pt x="9" y="74"/>
                </a:cubicBezTo>
                <a:cubicBezTo>
                  <a:pt x="11" y="45"/>
                  <a:pt x="34" y="21"/>
                  <a:pt x="63" y="20"/>
                </a:cubicBezTo>
                <a:cubicBezTo>
                  <a:pt x="63" y="10"/>
                  <a:pt x="63" y="10"/>
                  <a:pt x="63" y="10"/>
                </a:cubicBezTo>
                <a:cubicBezTo>
                  <a:pt x="70" y="10"/>
                  <a:pt x="70" y="10"/>
                  <a:pt x="70" y="10"/>
                </a:cubicBezTo>
                <a:cubicBezTo>
                  <a:pt x="70" y="20"/>
                  <a:pt x="70" y="20"/>
                  <a:pt x="70" y="20"/>
                </a:cubicBezTo>
                <a:cubicBezTo>
                  <a:pt x="81" y="20"/>
                  <a:pt x="91" y="24"/>
                  <a:pt x="99" y="30"/>
                </a:cubicBezTo>
                <a:cubicBezTo>
                  <a:pt x="99" y="30"/>
                  <a:pt x="99" y="30"/>
                  <a:pt x="99" y="30"/>
                </a:cubicBezTo>
                <a:cubicBezTo>
                  <a:pt x="94" y="35"/>
                  <a:pt x="94" y="35"/>
                  <a:pt x="94" y="35"/>
                </a:cubicBezTo>
                <a:cubicBezTo>
                  <a:pt x="87" y="30"/>
                  <a:pt x="79" y="27"/>
                  <a:pt x="70" y="27"/>
                </a:cubicBezTo>
                <a:cubicBezTo>
                  <a:pt x="70" y="40"/>
                  <a:pt x="70" y="40"/>
                  <a:pt x="70" y="40"/>
                </a:cubicBezTo>
                <a:close/>
                <a:moveTo>
                  <a:pt x="82" y="81"/>
                </a:moveTo>
                <a:cubicBezTo>
                  <a:pt x="81" y="87"/>
                  <a:pt x="76" y="92"/>
                  <a:pt x="70" y="93"/>
                </a:cubicBezTo>
                <a:cubicBezTo>
                  <a:pt x="70" y="107"/>
                  <a:pt x="70" y="107"/>
                  <a:pt x="70" y="107"/>
                </a:cubicBezTo>
                <a:cubicBezTo>
                  <a:pt x="84" y="105"/>
                  <a:pt x="95" y="94"/>
                  <a:pt x="96" y="81"/>
                </a:cubicBezTo>
                <a:cubicBezTo>
                  <a:pt x="82" y="81"/>
                  <a:pt x="82" y="81"/>
                  <a:pt x="82" y="81"/>
                </a:cubicBezTo>
                <a:close/>
                <a:moveTo>
                  <a:pt x="63" y="93"/>
                </a:moveTo>
                <a:cubicBezTo>
                  <a:pt x="57" y="92"/>
                  <a:pt x="52" y="87"/>
                  <a:pt x="51" y="81"/>
                </a:cubicBezTo>
                <a:cubicBezTo>
                  <a:pt x="37" y="81"/>
                  <a:pt x="37" y="81"/>
                  <a:pt x="37" y="81"/>
                </a:cubicBezTo>
                <a:cubicBezTo>
                  <a:pt x="38" y="94"/>
                  <a:pt x="49" y="105"/>
                  <a:pt x="63" y="107"/>
                </a:cubicBezTo>
                <a:cubicBezTo>
                  <a:pt x="63" y="93"/>
                  <a:pt x="63" y="93"/>
                  <a:pt x="63" y="93"/>
                </a:cubicBezTo>
                <a:close/>
                <a:moveTo>
                  <a:pt x="51" y="74"/>
                </a:moveTo>
                <a:cubicBezTo>
                  <a:pt x="52" y="68"/>
                  <a:pt x="57" y="63"/>
                  <a:pt x="63" y="61"/>
                </a:cubicBezTo>
                <a:cubicBezTo>
                  <a:pt x="63" y="47"/>
                  <a:pt x="63" y="47"/>
                  <a:pt x="63" y="47"/>
                </a:cubicBezTo>
                <a:cubicBezTo>
                  <a:pt x="49" y="49"/>
                  <a:pt x="38" y="60"/>
                  <a:pt x="37" y="74"/>
                </a:cubicBezTo>
                <a:cubicBezTo>
                  <a:pt x="51" y="74"/>
                  <a:pt x="51" y="74"/>
                  <a:pt x="51" y="74"/>
                </a:cubicBezTo>
                <a:close/>
                <a:moveTo>
                  <a:pt x="63" y="27"/>
                </a:moveTo>
                <a:cubicBezTo>
                  <a:pt x="38" y="28"/>
                  <a:pt x="18" y="49"/>
                  <a:pt x="16" y="74"/>
                </a:cubicBezTo>
                <a:cubicBezTo>
                  <a:pt x="30" y="74"/>
                  <a:pt x="30" y="74"/>
                  <a:pt x="30" y="74"/>
                </a:cubicBezTo>
                <a:cubicBezTo>
                  <a:pt x="31" y="56"/>
                  <a:pt x="45" y="42"/>
                  <a:pt x="63" y="40"/>
                </a:cubicBezTo>
                <a:cubicBezTo>
                  <a:pt x="63" y="27"/>
                  <a:pt x="63" y="27"/>
                  <a:pt x="63" y="27"/>
                </a:cubicBezTo>
                <a:close/>
                <a:moveTo>
                  <a:pt x="63" y="128"/>
                </a:moveTo>
                <a:cubicBezTo>
                  <a:pt x="63" y="114"/>
                  <a:pt x="63" y="114"/>
                  <a:pt x="63" y="114"/>
                </a:cubicBezTo>
                <a:cubicBezTo>
                  <a:pt x="45" y="112"/>
                  <a:pt x="31" y="98"/>
                  <a:pt x="30" y="81"/>
                </a:cubicBezTo>
                <a:cubicBezTo>
                  <a:pt x="16" y="81"/>
                  <a:pt x="16" y="81"/>
                  <a:pt x="16" y="81"/>
                </a:cubicBezTo>
                <a:cubicBezTo>
                  <a:pt x="18" y="106"/>
                  <a:pt x="38" y="126"/>
                  <a:pt x="63" y="128"/>
                </a:cubicBezTo>
                <a:close/>
                <a:moveTo>
                  <a:pt x="70" y="114"/>
                </a:moveTo>
                <a:cubicBezTo>
                  <a:pt x="70" y="128"/>
                  <a:pt x="70" y="128"/>
                  <a:pt x="70" y="128"/>
                </a:cubicBezTo>
                <a:cubicBezTo>
                  <a:pt x="95" y="126"/>
                  <a:pt x="115" y="106"/>
                  <a:pt x="117" y="81"/>
                </a:cubicBezTo>
                <a:cubicBezTo>
                  <a:pt x="103" y="81"/>
                  <a:pt x="103" y="81"/>
                  <a:pt x="103" y="81"/>
                </a:cubicBezTo>
                <a:cubicBezTo>
                  <a:pt x="102" y="98"/>
                  <a:pt x="88" y="112"/>
                  <a:pt x="70" y="1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Arial" panose="020B0604020202020204"/>
              <a:ea typeface="宋体" panose="02010600030101010101" pitchFamily="2" charset="-122"/>
            </a:endParaRPr>
          </a:p>
        </p:txBody>
      </p:sp>
      <p:sp>
        <p:nvSpPr>
          <p:cNvPr id="42" name="文本框 18"/>
          <p:cNvSpPr txBox="1"/>
          <p:nvPr/>
        </p:nvSpPr>
        <p:spPr>
          <a:xfrm>
            <a:off x="5081355" y="2027000"/>
            <a:ext cx="776287" cy="398780"/>
          </a:xfrm>
          <a:prstGeom prst="rect">
            <a:avLst/>
          </a:prstGeom>
          <a:noFill/>
        </p:spPr>
        <p:txBody>
          <a:bodyPr wrap="square">
            <a:spAutoFit/>
          </a:bodyPr>
          <a:lstStyle/>
          <a:p>
            <a:pPr>
              <a:defRPr/>
            </a:pPr>
            <a:r>
              <a:rPr lang="zh-CN" altLang="en-US" sz="2000" b="1" kern="0" dirty="0">
                <a:solidFill>
                  <a:prstClr val="white"/>
                </a:solidFill>
                <a:latin typeface="微软雅黑" panose="020B0503020204020204" pitchFamily="34" charset="-122"/>
                <a:ea typeface="微软雅黑" panose="020B0503020204020204" pitchFamily="34" charset="-122"/>
                <a:cs typeface="等线" panose="02010600030101010101" charset="-122"/>
              </a:rPr>
              <a:t>降本</a:t>
            </a:r>
            <a:endParaRPr lang="zh-CN" altLang="en-US" sz="2000" b="1" kern="0" dirty="0">
              <a:solidFill>
                <a:prstClr val="white"/>
              </a:solidFill>
              <a:latin typeface="微软雅黑" panose="020B0503020204020204" pitchFamily="34" charset="-122"/>
              <a:ea typeface="微软雅黑" panose="020B0503020204020204" pitchFamily="34" charset="-122"/>
              <a:cs typeface="等线" panose="02010600030101010101" charset="-122"/>
            </a:endParaRPr>
          </a:p>
        </p:txBody>
      </p:sp>
      <p:sp>
        <p:nvSpPr>
          <p:cNvPr id="44" name="文本框 19"/>
          <p:cNvSpPr txBox="1">
            <a:spLocks noChangeArrowheads="1"/>
          </p:cNvSpPr>
          <p:nvPr/>
        </p:nvSpPr>
        <p:spPr bwMode="auto">
          <a:xfrm>
            <a:off x="6267217" y="2020650"/>
            <a:ext cx="7905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nSpc>
                <a:spcPct val="100000"/>
              </a:lnSpc>
              <a:spcBef>
                <a:spcPct val="0"/>
              </a:spcBef>
              <a:buFontTx/>
              <a:buNone/>
            </a:pPr>
            <a:r>
              <a:rPr lang="zh-CN" altLang="en-US" sz="2000" b="1" dirty="0">
                <a:solidFill>
                  <a:srgbClr val="FFFFFF"/>
                </a:solidFill>
                <a:latin typeface="微软雅黑" panose="020B0503020204020204" pitchFamily="34" charset="-122"/>
                <a:ea typeface="微软雅黑" panose="020B0503020204020204" pitchFamily="34" charset="-122"/>
              </a:rPr>
              <a:t>增效</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5" name="文本框 20"/>
          <p:cNvSpPr txBox="1">
            <a:spLocks noChangeArrowheads="1"/>
          </p:cNvSpPr>
          <p:nvPr/>
        </p:nvSpPr>
        <p:spPr bwMode="auto">
          <a:xfrm>
            <a:off x="5601102" y="3260916"/>
            <a:ext cx="7588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nSpc>
                <a:spcPct val="100000"/>
              </a:lnSpc>
              <a:spcBef>
                <a:spcPct val="0"/>
              </a:spcBef>
              <a:buFontTx/>
              <a:buNone/>
            </a:pPr>
            <a:r>
              <a:rPr lang="zh-CN" altLang="en-US" sz="2000" b="1" dirty="0">
                <a:solidFill>
                  <a:srgbClr val="FFFFFF"/>
                </a:solidFill>
                <a:latin typeface="微软雅黑" panose="020B0503020204020204" pitchFamily="34" charset="-122"/>
                <a:ea typeface="微软雅黑" panose="020B0503020204020204" pitchFamily="34" charset="-122"/>
              </a:rPr>
              <a:t>合规</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6" name="TextBox 11"/>
          <p:cNvSpPr txBox="1">
            <a:spLocks noChangeArrowheads="1"/>
          </p:cNvSpPr>
          <p:nvPr/>
        </p:nvSpPr>
        <p:spPr bwMode="auto">
          <a:xfrm flipH="1">
            <a:off x="783590" y="1499235"/>
            <a:ext cx="3817620" cy="2474595"/>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节约换炭成本</a:t>
            </a:r>
            <a:r>
              <a:rPr kumimoji="0" lang="en-US" altLang="zh-CN"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endParaRPr kumimoji="0" lang="en-US" altLang="zh-CN"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对活性炭物尽其用，至其吸附完全饱和再更换，比政策要求的换炭周期更长（超过500小时或3个月），减少换炭次数，降低采购成本</a:t>
            </a: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 name="TextBox 11"/>
          <p:cNvSpPr txBox="1">
            <a:spLocks noChangeArrowheads="1"/>
          </p:cNvSpPr>
          <p:nvPr/>
        </p:nvSpPr>
        <p:spPr bwMode="auto">
          <a:xfrm flipH="1">
            <a:off x="7571898" y="1499289"/>
            <a:ext cx="3611563" cy="1816735"/>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避免执法罚款</a:t>
            </a:r>
            <a:endPar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lang="zh-CN" altLang="en-US" b="1" dirty="0">
                <a:cs typeface="+mn-ea"/>
                <a:sym typeface="+mn-lt"/>
              </a:rPr>
              <a:t>通过规范活性炭吸附设施预警问题后，符合政策要求，面对执法检查可实现无事不扰</a:t>
            </a: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1" name="TextBox 11"/>
          <p:cNvSpPr txBox="1">
            <a:spLocks noChangeArrowheads="1"/>
          </p:cNvSpPr>
          <p:nvPr/>
        </p:nvSpPr>
        <p:spPr bwMode="auto">
          <a:xfrm flipH="1">
            <a:off x="909320" y="4841875"/>
            <a:ext cx="4545330" cy="1395095"/>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节省人工成本</a:t>
            </a:r>
            <a:endPar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lang="zh-CN" altLang="en-US" b="1" dirty="0">
                <a:cs typeface="+mn-ea"/>
                <a:sym typeface="+mn-lt"/>
              </a:rPr>
              <a:t>自动生成完整、规范化的电子台账，提升企业管理效能，减少纸质材料浪费。</a:t>
            </a:r>
            <a:r>
              <a:rPr lang="en-US" altLang="zh-CN" b="1" dirty="0">
                <a:cs typeface="+mn-ea"/>
                <a:sym typeface="+mn-lt"/>
              </a:rPr>
              <a:t> </a:t>
            </a: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61" name="图形 25"/>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6251365" y="3380586"/>
            <a:ext cx="180000" cy="180000"/>
          </a:xfrm>
          <a:prstGeom prst="rect">
            <a:avLst/>
          </a:prstGeom>
        </p:spPr>
      </p:pic>
      <p:pic>
        <p:nvPicPr>
          <p:cNvPr id="76" name="PA_图片 2" descr="C:\Users\Administrator\Desktop\f7d7060f540b6677161820d233704db5.png"/>
          <p:cNvPicPr>
            <a:picLocks noChangeAspect="1" noChangeArrowheads="1"/>
          </p:cNvPicPr>
          <p:nvPr>
            <p:custDataLst>
              <p:tags r:id="rId3"/>
            </p:custDataLst>
          </p:nvPr>
        </p:nvPicPr>
        <p:blipFill>
          <a:blip r:embed="rId4">
            <a:grayscl/>
            <a:extLst>
              <a:ext uri="{28A0092B-C50C-407E-A947-70E740481C1C}">
                <a14:useLocalDpi xmlns:a14="http://schemas.microsoft.com/office/drawing/2010/main" val="0"/>
              </a:ext>
            </a:extLst>
          </a:blip>
          <a:srcRect l="36204" t="-4213" r="18197" b="23863"/>
          <a:stretch>
            <a:fillRect/>
          </a:stretch>
        </p:blipFill>
        <p:spPr bwMode="auto">
          <a:xfrm>
            <a:off x="635635" y="1494790"/>
            <a:ext cx="374015" cy="525780"/>
          </a:xfrm>
          <a:prstGeom prst="rect">
            <a:avLst/>
          </a:prstGeom>
          <a:noFill/>
          <a:extLst>
            <a:ext uri="{909E8E84-426E-40DD-AFC4-6F175D3DCCD1}">
              <a14:hiddenFill xmlns:a14="http://schemas.microsoft.com/office/drawing/2010/main">
                <a:solidFill>
                  <a:srgbClr val="FFFFFF"/>
                </a:solidFill>
              </a14:hiddenFill>
            </a:ext>
          </a:extLst>
        </p:spPr>
      </p:pic>
      <p:pic>
        <p:nvPicPr>
          <p:cNvPr id="79" name="PA_图片 2" descr="C:\Users\Administrator\Desktop\f7d7060f540b6677161820d233704db5.png"/>
          <p:cNvPicPr>
            <a:picLocks noChangeAspect="1" noChangeArrowheads="1"/>
          </p:cNvPicPr>
          <p:nvPr>
            <p:custDataLst>
              <p:tags r:id="rId5"/>
            </p:custDataLst>
          </p:nvPr>
        </p:nvPicPr>
        <p:blipFill>
          <a:blip r:embed="rId4">
            <a:grayscl/>
            <a:extLst>
              <a:ext uri="{28A0092B-C50C-407E-A947-70E740481C1C}">
                <a14:useLocalDpi xmlns:a14="http://schemas.microsoft.com/office/drawing/2010/main" val="0"/>
              </a:ext>
            </a:extLst>
          </a:blip>
          <a:srcRect l="36204" t="-4213" r="18197" b="23863"/>
          <a:stretch>
            <a:fillRect/>
          </a:stretch>
        </p:blipFill>
        <p:spPr bwMode="auto">
          <a:xfrm>
            <a:off x="635635" y="4841875"/>
            <a:ext cx="374015" cy="49276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1"/>
          <p:cNvSpPr txBox="1">
            <a:spLocks noChangeArrowheads="1"/>
          </p:cNvSpPr>
          <p:nvPr/>
        </p:nvSpPr>
        <p:spPr bwMode="auto">
          <a:xfrm flipH="1">
            <a:off x="7571898" y="4401874"/>
            <a:ext cx="3611563" cy="1816735"/>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满足监管要求</a:t>
            </a:r>
            <a:endPar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lang="zh-CN" altLang="en-US" b="1" dirty="0">
                <a:cs typeface="+mn-ea"/>
                <a:sym typeface="+mn-lt"/>
              </a:rPr>
              <a:t>支持接入多个平台，满足监管部门的监管要求，减少企业对接烦恼和现场执法检查的频次</a:t>
            </a:r>
            <a:endParaRPr lang="zh-CN" altLang="en-US" b="1" dirty="0">
              <a:cs typeface="+mn-ea"/>
              <a:sym typeface="+mn-lt"/>
            </a:endParaRPr>
          </a:p>
        </p:txBody>
      </p:sp>
      <p:pic>
        <p:nvPicPr>
          <p:cNvPr id="82" name="PA_图片 2" descr="C:\Users\Administrator\Desktop\f7d7060f540b6677161820d233704db5.png"/>
          <p:cNvPicPr>
            <a:picLocks noChangeAspect="1" noChangeArrowheads="1"/>
          </p:cNvPicPr>
          <p:nvPr>
            <p:custDataLst>
              <p:tags r:id="rId6"/>
            </p:custDataLst>
          </p:nvPr>
        </p:nvPicPr>
        <p:blipFill>
          <a:blip r:embed="rId4">
            <a:grayscl/>
            <a:extLst>
              <a:ext uri="{28A0092B-C50C-407E-A947-70E740481C1C}">
                <a14:useLocalDpi xmlns:a14="http://schemas.microsoft.com/office/drawing/2010/main" val="0"/>
              </a:ext>
            </a:extLst>
          </a:blip>
          <a:srcRect l="36204" t="-4213" r="18197" b="23863"/>
          <a:stretch>
            <a:fillRect/>
          </a:stretch>
        </p:blipFill>
        <p:spPr bwMode="auto">
          <a:xfrm>
            <a:off x="7425055" y="4401820"/>
            <a:ext cx="374015" cy="492760"/>
          </a:xfrm>
          <a:prstGeom prst="rect">
            <a:avLst/>
          </a:prstGeom>
          <a:noFill/>
          <a:extLst>
            <a:ext uri="{909E8E84-426E-40DD-AFC4-6F175D3DCCD1}">
              <a14:hiddenFill xmlns:a14="http://schemas.microsoft.com/office/drawing/2010/main">
                <a:solidFill>
                  <a:srgbClr val="FFFFFF"/>
                </a:solidFill>
              </a14:hiddenFill>
            </a:ext>
          </a:extLst>
        </p:spPr>
      </p:pic>
      <p:pic>
        <p:nvPicPr>
          <p:cNvPr id="14" name="PA_图片 2" descr="C:\Users\Administrator\Desktop\f7d7060f540b6677161820d233704db5.png"/>
          <p:cNvPicPr>
            <a:picLocks noChangeAspect="1" noChangeArrowheads="1"/>
          </p:cNvPicPr>
          <p:nvPr>
            <p:custDataLst>
              <p:tags r:id="rId7"/>
            </p:custDataLst>
          </p:nvPr>
        </p:nvPicPr>
        <p:blipFill>
          <a:blip r:embed="rId4">
            <a:grayscl/>
            <a:extLst>
              <a:ext uri="{28A0092B-C50C-407E-A947-70E740481C1C}">
                <a14:useLocalDpi xmlns:a14="http://schemas.microsoft.com/office/drawing/2010/main" val="0"/>
              </a:ext>
            </a:extLst>
          </a:blip>
          <a:srcRect l="36204" t="-4213" r="18197" b="23863"/>
          <a:stretch>
            <a:fillRect/>
          </a:stretch>
        </p:blipFill>
        <p:spPr bwMode="auto">
          <a:xfrm>
            <a:off x="7425055" y="1494790"/>
            <a:ext cx="374015" cy="492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35635" y="377190"/>
            <a:ext cx="5460365" cy="535305"/>
          </a:xfrm>
        </p:spPr>
        <p:txBody>
          <a:bodyPr/>
          <a:lstStyle/>
          <a:p>
            <a:r>
              <a:rPr lang="zh-CN" altLang="en-US" dirty="0">
                <a:cs typeface="+mn-ea"/>
                <a:sym typeface="+mn-lt"/>
              </a:rPr>
              <a:t>安装方案</a:t>
            </a:r>
            <a:endParaRPr lang="zh-CN" altLang="en-US" dirty="0">
              <a:cs typeface="+mn-ea"/>
              <a:sym typeface="+mn-lt"/>
            </a:endParaRPr>
          </a:p>
        </p:txBody>
      </p:sp>
      <p:sp>
        <p:nvSpPr>
          <p:cNvPr id="3" name="koppt-文本框"/>
          <p:cNvSpPr/>
          <p:nvPr/>
        </p:nvSpPr>
        <p:spPr>
          <a:xfrm>
            <a:off x="635907" y="1060156"/>
            <a:ext cx="1602759" cy="506730"/>
          </a:xfrm>
          <a:prstGeom prst="rect">
            <a:avLst/>
          </a:prstGeom>
        </p:spPr>
        <p:txBody>
          <a:bodyPr wrap="square">
            <a:spAutoFit/>
          </a:bodyPr>
          <a:p>
            <a:pPr algn="ctr">
              <a:lnSpc>
                <a:spcPct val="150000"/>
              </a:lnSpc>
            </a:pPr>
            <a:r>
              <a:rPr lang="zh-CN" altLang="en-US" b="1" dirty="0">
                <a:cs typeface="+mn-ea"/>
                <a:sym typeface="+mn-lt"/>
              </a:rPr>
              <a:t>安装位置</a:t>
            </a:r>
            <a:endParaRPr lang="zh-CN" altLang="en-US" b="1" dirty="0">
              <a:cs typeface="+mn-ea"/>
              <a:sym typeface="+mn-lt"/>
            </a:endParaRPr>
          </a:p>
        </p:txBody>
      </p:sp>
      <p:cxnSp>
        <p:nvCxnSpPr>
          <p:cNvPr id="17" name="koppt-矩形"/>
          <p:cNvCxnSpPr/>
          <p:nvPr/>
        </p:nvCxnSpPr>
        <p:spPr>
          <a:xfrm>
            <a:off x="691623" y="1616163"/>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koppt-矩形"/>
          <p:cNvCxnSpPr/>
          <p:nvPr/>
        </p:nvCxnSpPr>
        <p:spPr>
          <a:xfrm>
            <a:off x="2238483" y="1616163"/>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koppt-矩形"/>
          <p:cNvCxnSpPr/>
          <p:nvPr/>
        </p:nvCxnSpPr>
        <p:spPr>
          <a:xfrm>
            <a:off x="3526263" y="1616163"/>
            <a:ext cx="2005965" cy="762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72159484"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0245" y="4182110"/>
            <a:ext cx="4841240" cy="2006600"/>
          </a:xfrm>
          <a:prstGeom prst="rect">
            <a:avLst/>
          </a:prstGeom>
        </p:spPr>
      </p:pic>
      <p:sp>
        <p:nvSpPr>
          <p:cNvPr id="7" name="矩形 6"/>
          <p:cNvSpPr/>
          <p:nvPr/>
        </p:nvSpPr>
        <p:spPr>
          <a:xfrm>
            <a:off x="691515" y="1791970"/>
            <a:ext cx="4839970" cy="2165350"/>
          </a:xfrm>
          <a:prstGeom prst="rect">
            <a:avLst/>
          </a:prstGeom>
        </p:spPr>
        <p:txBody>
          <a:bodyPr wrap="square">
            <a:noAutofit/>
          </a:bodyPr>
          <a:p>
            <a:pPr marL="285750" indent="-285750">
              <a:lnSpc>
                <a:spcPct val="150000"/>
              </a:lnSpc>
              <a:buFont typeface="Arial" panose="020B0604020202020204" pitchFamily="34" charset="0"/>
              <a:buChar char="•"/>
            </a:pPr>
            <a:r>
              <a:rPr lang="zh-CN" altLang="en-US" b="1" dirty="0">
                <a:cs typeface="+mn-ea"/>
                <a:sym typeface="+mn-lt"/>
              </a:rPr>
              <a:t>多参数集成感知终端应安装在活性炭吸附设施进口和出口附近位置气流相对平稳的地方，避免烟道弯头和断面急剧变化；</a:t>
            </a:r>
            <a:endParaRPr lang="zh-CN" altLang="en-US" b="1" dirty="0">
              <a:cs typeface="+mn-ea"/>
              <a:sym typeface="+mn-lt"/>
            </a:endParaRPr>
          </a:p>
          <a:p>
            <a:pPr marL="285750" indent="-285750">
              <a:lnSpc>
                <a:spcPct val="150000"/>
              </a:lnSpc>
              <a:buFont typeface="Arial" panose="020B0604020202020204" pitchFamily="34" charset="0"/>
              <a:buChar char="•"/>
            </a:pPr>
            <a:r>
              <a:rPr lang="zh-CN" altLang="en-US" b="1" dirty="0">
                <a:cs typeface="+mn-ea"/>
                <a:sym typeface="+mn-lt"/>
              </a:rPr>
              <a:t>尽量安装在室内，如果无法安装在室内，应提供等效防雨、防雷措施。</a:t>
            </a:r>
            <a:endParaRPr lang="zh-CN" altLang="en-US" b="1" dirty="0">
              <a:cs typeface="+mn-ea"/>
              <a:sym typeface="+mn-lt"/>
            </a:endParaRPr>
          </a:p>
        </p:txBody>
      </p:sp>
      <p:sp>
        <p:nvSpPr>
          <p:cNvPr id="6" name="koppt-文本框"/>
          <p:cNvSpPr/>
          <p:nvPr/>
        </p:nvSpPr>
        <p:spPr>
          <a:xfrm>
            <a:off x="6385197" y="1060156"/>
            <a:ext cx="1602759" cy="506730"/>
          </a:xfrm>
          <a:prstGeom prst="rect">
            <a:avLst/>
          </a:prstGeom>
        </p:spPr>
        <p:txBody>
          <a:bodyPr wrap="square">
            <a:spAutoFit/>
          </a:bodyPr>
          <a:p>
            <a:pPr algn="ctr">
              <a:lnSpc>
                <a:spcPct val="150000"/>
              </a:lnSpc>
            </a:pPr>
            <a:r>
              <a:rPr lang="zh-CN" altLang="en-US" b="1" dirty="0">
                <a:cs typeface="+mn-ea"/>
                <a:sym typeface="+mn-lt"/>
              </a:rPr>
              <a:t>安装</a:t>
            </a:r>
            <a:r>
              <a:rPr lang="zh-CN" altLang="en-US" b="1" dirty="0">
                <a:cs typeface="+mn-ea"/>
                <a:sym typeface="+mn-lt"/>
              </a:rPr>
              <a:t>条件</a:t>
            </a:r>
            <a:endParaRPr lang="zh-CN" altLang="en-US" b="1" dirty="0">
              <a:cs typeface="+mn-ea"/>
              <a:sym typeface="+mn-lt"/>
            </a:endParaRPr>
          </a:p>
        </p:txBody>
      </p:sp>
      <p:cxnSp>
        <p:nvCxnSpPr>
          <p:cNvPr id="8" name="koppt-矩形"/>
          <p:cNvCxnSpPr/>
          <p:nvPr/>
        </p:nvCxnSpPr>
        <p:spPr>
          <a:xfrm>
            <a:off x="6440913" y="1616163"/>
            <a:ext cx="4919345" cy="44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440805" y="1851660"/>
            <a:ext cx="4919345" cy="3121025"/>
          </a:xfrm>
          <a:prstGeom prst="rect">
            <a:avLst/>
          </a:prstGeom>
        </p:spPr>
        <p:txBody>
          <a:bodyPr wrap="square">
            <a:noAutofit/>
          </a:bodyPr>
          <a:p>
            <a:pPr marL="285750" indent="-285750">
              <a:lnSpc>
                <a:spcPct val="150000"/>
              </a:lnSpc>
              <a:buFont typeface="Arial" panose="020B0604020202020204" pitchFamily="34" charset="0"/>
              <a:buChar char="•"/>
            </a:pPr>
            <a:r>
              <a:rPr lang="zh-CN" altLang="en-US" b="1" dirty="0">
                <a:cs typeface="+mn-ea"/>
                <a:sym typeface="+mn-lt"/>
              </a:rPr>
              <a:t>企业应在活性炭吸附设施安装位置附近提供220V电源；</a:t>
            </a:r>
            <a:endParaRPr lang="zh-CN" altLang="en-US" b="1" dirty="0">
              <a:cs typeface="+mn-ea"/>
              <a:sym typeface="+mn-lt"/>
            </a:endParaRPr>
          </a:p>
          <a:p>
            <a:pPr marL="285750" indent="-285750">
              <a:lnSpc>
                <a:spcPct val="150000"/>
              </a:lnSpc>
              <a:buFont typeface="Arial" panose="020B0604020202020204" pitchFamily="34" charset="0"/>
              <a:buChar char="•"/>
            </a:pPr>
            <a:r>
              <a:rPr lang="zh-CN" altLang="en-US" b="1" dirty="0">
                <a:cs typeface="+mn-ea"/>
                <a:sym typeface="+mn-lt"/>
              </a:rPr>
              <a:t>治污设施工作环境温度不高于50℃且不低于-20℃，相对湿度不高于90%；</a:t>
            </a:r>
            <a:endParaRPr lang="zh-CN" altLang="en-US" b="1" dirty="0">
              <a:cs typeface="+mn-ea"/>
              <a:sym typeface="+mn-lt"/>
            </a:endParaRPr>
          </a:p>
          <a:p>
            <a:pPr marL="285750" indent="-285750">
              <a:lnSpc>
                <a:spcPct val="150000"/>
              </a:lnSpc>
              <a:buFont typeface="Arial" panose="020B0604020202020204" pitchFamily="34" charset="0"/>
              <a:buChar char="•"/>
            </a:pPr>
            <a:r>
              <a:rPr lang="zh-CN" altLang="en-US" b="1" dirty="0">
                <a:cs typeface="+mn-ea"/>
                <a:sym typeface="+mn-lt"/>
              </a:rPr>
              <a:t>活性炭箱设计规范不得存在气流短路的现象；</a:t>
            </a:r>
            <a:endParaRPr lang="zh-CN" altLang="en-US" b="1" dirty="0">
              <a:cs typeface="+mn-ea"/>
              <a:sym typeface="+mn-lt"/>
            </a:endParaRPr>
          </a:p>
          <a:p>
            <a:pPr marL="285750" indent="-285750">
              <a:lnSpc>
                <a:spcPct val="150000"/>
              </a:lnSpc>
              <a:buFont typeface="Arial" panose="020B0604020202020204" pitchFamily="34" charset="0"/>
              <a:buChar char="•"/>
            </a:pPr>
            <a:r>
              <a:rPr lang="zh-CN" altLang="en-US" b="1" dirty="0">
                <a:cs typeface="+mn-ea"/>
                <a:sym typeface="+mn-lt"/>
              </a:rPr>
              <a:t>安装智能感知终端前，企业须如实提供企业基本信息和活性炭吸附设施基本信息。</a:t>
            </a:r>
            <a:endParaRPr lang="zh-CN" altLang="en-US" b="1" dirty="0">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cs typeface="+mn-ea"/>
                <a:sym typeface="+mn-lt"/>
              </a:rPr>
              <a:t>应用场景</a:t>
            </a:r>
            <a:endParaRPr lang="zh-CN" altLang="en-US" dirty="0">
              <a:cs typeface="+mn-ea"/>
              <a:sym typeface="+mn-lt"/>
            </a:endParaRPr>
          </a:p>
        </p:txBody>
      </p:sp>
      <p:pic>
        <p:nvPicPr>
          <p:cNvPr id="18" name="图片 17"/>
          <p:cNvPicPr>
            <a:picLocks noChangeAspect="1"/>
          </p:cNvPicPr>
          <p:nvPr/>
        </p:nvPicPr>
        <p:blipFill>
          <a:blip r:embed="rId1"/>
          <a:srcRect b="7469"/>
          <a:stretch>
            <a:fillRect/>
          </a:stretch>
        </p:blipFill>
        <p:spPr>
          <a:xfrm>
            <a:off x="6374130" y="1100455"/>
            <a:ext cx="4955540" cy="4657090"/>
          </a:xfrm>
          <a:prstGeom prst="rect">
            <a:avLst/>
          </a:prstGeom>
        </p:spPr>
      </p:pic>
      <p:sp>
        <p:nvSpPr>
          <p:cNvPr id="7" name="矩形 6"/>
          <p:cNvSpPr/>
          <p:nvPr/>
        </p:nvSpPr>
        <p:spPr>
          <a:xfrm>
            <a:off x="797560" y="2549525"/>
            <a:ext cx="4839970" cy="1759585"/>
          </a:xfrm>
          <a:prstGeom prst="rect">
            <a:avLst/>
          </a:prstGeom>
        </p:spPr>
        <p:txBody>
          <a:bodyPr wrap="square">
            <a:noAutofit/>
          </a:bodyPr>
          <a:p>
            <a:pPr indent="0">
              <a:lnSpc>
                <a:spcPct val="150000"/>
              </a:lnSpc>
              <a:buFont typeface="Arial" panose="020B0604020202020204" pitchFamily="34" charset="0"/>
              <a:buNone/>
            </a:pPr>
            <a:r>
              <a:rPr lang="zh-CN" altLang="en-US" b="1" dirty="0">
                <a:cs typeface="+mn-ea"/>
                <a:sym typeface="+mn-lt"/>
              </a:rPr>
              <a:t>适用于使用活性炭吸附设施处理VOCs废气的工业企业，包括但不限于汽修、家具制造、包装印刷、工业涂装、制鞋、塑料制品、化工、制药、化纤等行业。</a:t>
            </a:r>
            <a:endParaRPr lang="zh-CN" altLang="en-US" b="1" dirty="0">
              <a:cs typeface="+mn-ea"/>
              <a:sym typeface="+mn-lt"/>
            </a:endParaRPr>
          </a:p>
        </p:txBody>
      </p:sp>
    </p:spTree>
  </p:cSld>
  <p:clrMapOvr>
    <a:masterClrMapping/>
  </p:clrMapOvr>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PA" val="v5.2.4"/>
</p:tagLst>
</file>

<file path=ppt/tags/tag11.xml><?xml version="1.0" encoding="utf-8"?>
<p:tagLst xmlns:p="http://schemas.openxmlformats.org/presentationml/2006/main">
  <p:tag name="PA" val="v5.2.4"/>
</p:tagLst>
</file>

<file path=ppt/tags/tag12.xml><?xml version="1.0" encoding="utf-8"?>
<p:tagLst xmlns:p="http://schemas.openxmlformats.org/presentationml/2006/main">
  <p:tag name="PA" val="v5.2.4"/>
</p:tagLst>
</file>

<file path=ppt/tags/tag13.xml><?xml version="1.0" encoding="utf-8"?>
<p:tagLst xmlns:p="http://schemas.openxmlformats.org/presentationml/2006/main">
  <p:tag name="PA" val="v5.2.4"/>
</p:tagLst>
</file>

<file path=ppt/tags/tag14.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6.xml><?xml version="1.0" encoding="utf-8"?>
<p:tagLst xmlns:p="http://schemas.openxmlformats.org/presentationml/2006/main">
  <p:tag name="PA" val="v5.2.4"/>
</p:tagLst>
</file>

<file path=ppt/tags/tag17.xml><?xml version="1.0" encoding="utf-8"?>
<p:tagLst xmlns:p="http://schemas.openxmlformats.org/presentationml/2006/main">
  <p:tag name="PA" val="v5.2.4"/>
</p:tagLst>
</file>

<file path=ppt/tags/tag18.xml><?xml version="1.0" encoding="utf-8"?>
<p:tagLst xmlns:p="http://schemas.openxmlformats.org/presentationml/2006/main">
  <p:tag name="PA" val="v5.2.4"/>
</p:tagLst>
</file>

<file path=ppt/tags/tag19.xml><?xml version="1.0" encoding="utf-8"?>
<p:tagLst xmlns:p="http://schemas.openxmlformats.org/presentationml/2006/main">
  <p:tag name="ISLIDE.ICON" val="#16765;"/>
</p:tagLst>
</file>

<file path=ppt/tags/tag2.xml><?xml version="1.0" encoding="utf-8"?>
<p:tagLst xmlns:p="http://schemas.openxmlformats.org/presentationml/2006/main">
  <p:tag name="PA" val="v5.2.4"/>
</p:tagLst>
</file>

<file path=ppt/tags/tag20.xml><?xml version="1.0" encoding="utf-8"?>
<p:tagLst xmlns:p="http://schemas.openxmlformats.org/presentationml/2006/main">
  <p:tag name="ISLIDE.ICON" val="#16765;"/>
</p:tagLst>
</file>

<file path=ppt/tags/tag21.xml><?xml version="1.0" encoding="utf-8"?>
<p:tagLst xmlns:p="http://schemas.openxmlformats.org/presentationml/2006/main">
  <p:tag name="ISLIDE.ICON" val="#16765;"/>
</p:tagLst>
</file>

<file path=ppt/tags/tag22.xml><?xml version="1.0" encoding="utf-8"?>
<p:tagLst xmlns:p="http://schemas.openxmlformats.org/presentationml/2006/main">
  <p:tag name="KSO_WM_DIAGRAM_VIRTUALLY_FRAME" val="{&quot;height&quot;:186.55,&quot;left&quot;:48.95,&quot;top&quot;:325.65,&quot;width&quot;:860.3}"/>
</p:tagLst>
</file>

<file path=ppt/tags/tag23.xml><?xml version="1.0" encoding="utf-8"?>
<p:tagLst xmlns:p="http://schemas.openxmlformats.org/presentationml/2006/main">
  <p:tag name="KSO_WM_DIAGRAM_VIRTUALLY_FRAME" val="{&quot;height&quot;:186.55,&quot;left&quot;:48.95,&quot;top&quot;:325.65,&quot;width&quot;:860.3}"/>
</p:tagLst>
</file>

<file path=ppt/tags/tag24.xml><?xml version="1.0" encoding="utf-8"?>
<p:tagLst xmlns:p="http://schemas.openxmlformats.org/presentationml/2006/main">
  <p:tag name="KSO_WM_DIAGRAM_VIRTUALLY_FRAME" val="{&quot;height&quot;:186.55,&quot;left&quot;:48.95,&quot;top&quot;:325.65,&quot;width&quot;:860.3}"/>
</p:tagLst>
</file>

<file path=ppt/tags/tag25.xml><?xml version="1.0" encoding="utf-8"?>
<p:tagLst xmlns:p="http://schemas.openxmlformats.org/presentationml/2006/main">
  <p:tag name="KSO_WM_DIAGRAM_VIRTUALLY_FRAME" val="{&quot;height&quot;:186.55,&quot;left&quot;:48.95,&quot;top&quot;:325.65,&quot;width&quot;:860.3}"/>
</p:tagLst>
</file>

<file path=ppt/tags/tag26.xml><?xml version="1.0" encoding="utf-8"?>
<p:tagLst xmlns:p="http://schemas.openxmlformats.org/presentationml/2006/main">
  <p:tag name="KSO_WM_DIAGRAM_VIRTUALLY_FRAME" val="{&quot;height&quot;:186.55,&quot;left&quot;:48.95,&quot;top&quot;:325.65,&quot;width&quot;:860.3}"/>
</p:tagLst>
</file>

<file path=ppt/tags/tag27.xml><?xml version="1.0" encoding="utf-8"?>
<p:tagLst xmlns:p="http://schemas.openxmlformats.org/presentationml/2006/main">
  <p:tag name="KSO_WM_DIAGRAM_VIRTUALLY_FRAME" val="{&quot;height&quot;:186.55,&quot;left&quot;:48.95,&quot;top&quot;:325.65,&quot;width&quot;:860.3}"/>
</p:tagLst>
</file>

<file path=ppt/tags/tag28.xml><?xml version="1.0" encoding="utf-8"?>
<p:tagLst xmlns:p="http://schemas.openxmlformats.org/presentationml/2006/main">
  <p:tag name="KSO_WM_DIAGRAM_VIRTUALLY_FRAME" val="{&quot;height&quot;:186.55,&quot;left&quot;:48.95,&quot;top&quot;:325.65,&quot;width&quot;:860.3}"/>
</p:tagLst>
</file>

<file path=ppt/tags/tag29.xml><?xml version="1.0" encoding="utf-8"?>
<p:tagLst xmlns:p="http://schemas.openxmlformats.org/presentationml/2006/main">
  <p:tag name="KSO_WM_DIAGRAM_VIRTUALLY_FRAME" val="{&quot;height&quot;:186.55,&quot;left&quot;:48.95,&quot;top&quot;:325.65,&quot;width&quot;:860.3}"/>
</p:tagLst>
</file>

<file path=ppt/tags/tag3.xml><?xml version="1.0" encoding="utf-8"?>
<p:tagLst xmlns:p="http://schemas.openxmlformats.org/presentationml/2006/main">
  <p:tag name="PA" val="v5.2.4"/>
</p:tagLst>
</file>

<file path=ppt/tags/tag30.xml><?xml version="1.0" encoding="utf-8"?>
<p:tagLst xmlns:p="http://schemas.openxmlformats.org/presentationml/2006/main">
  <p:tag name="KSO_WM_DIAGRAM_VIRTUALLY_FRAME" val="{&quot;height&quot;:186.55,&quot;left&quot;:48.95,&quot;top&quot;:325.65,&quot;width&quot;:860.3}"/>
</p:tagLst>
</file>

<file path=ppt/tags/tag31.xml><?xml version="1.0" encoding="utf-8"?>
<p:tagLst xmlns:p="http://schemas.openxmlformats.org/presentationml/2006/main">
  <p:tag name="KSO_WM_DIAGRAM_VIRTUALLY_FRAME" val="{&quot;height&quot;:186.55,&quot;left&quot;:48.95,&quot;top&quot;:325.65,&quot;width&quot;:860.3}"/>
</p:tagLst>
</file>

<file path=ppt/tags/tag32.xml><?xml version="1.0" encoding="utf-8"?>
<p:tagLst xmlns:p="http://schemas.openxmlformats.org/presentationml/2006/main">
  <p:tag name="KSO_WM_DIAGRAM_VIRTUALLY_FRAME" val="{&quot;height&quot;:186.55,&quot;left&quot;:48.95,&quot;top&quot;:325.65,&quot;width&quot;:860.3}"/>
</p:tagLst>
</file>

<file path=ppt/tags/tag33.xml><?xml version="1.0" encoding="utf-8"?>
<p:tagLst xmlns:p="http://schemas.openxmlformats.org/presentationml/2006/main">
  <p:tag name="KSO_WM_DIAGRAM_VIRTUALLY_FRAME" val="{&quot;height&quot;:186.55,&quot;left&quot;:48.95,&quot;top&quot;:325.65,&quot;width&quot;:860.3}"/>
</p:tagLst>
</file>

<file path=ppt/tags/tag34.xml><?xml version="1.0" encoding="utf-8"?>
<p:tagLst xmlns:p="http://schemas.openxmlformats.org/presentationml/2006/main">
  <p:tag name="ISLIDE.ICON" val="#16765;"/>
</p:tagLst>
</file>

<file path=ppt/tags/tag35.xml><?xml version="1.0" encoding="utf-8"?>
<p:tagLst xmlns:p="http://schemas.openxmlformats.org/presentationml/2006/main">
  <p:tag name="PA" val="v3.0.0"/>
</p:tagLst>
</file>

<file path=ppt/tags/tag36.xml><?xml version="1.0" encoding="utf-8"?>
<p:tagLst xmlns:p="http://schemas.openxmlformats.org/presentationml/2006/main">
  <p:tag name="PA" val="v3.0.0"/>
</p:tagLst>
</file>

<file path=ppt/tags/tag37.xml><?xml version="1.0" encoding="utf-8"?>
<p:tagLst xmlns:p="http://schemas.openxmlformats.org/presentationml/2006/main">
  <p:tag name="PA" val="v3.0.0"/>
</p:tagLst>
</file>

<file path=ppt/tags/tag38.xml><?xml version="1.0" encoding="utf-8"?>
<p:tagLst xmlns:p="http://schemas.openxmlformats.org/presentationml/2006/main">
  <p:tag name="PA" val="v3.0.0"/>
</p:tagLst>
</file>

<file path=ppt/tags/tag39.xml><?xml version="1.0" encoding="utf-8"?>
<p:tagLst xmlns:p="http://schemas.openxmlformats.org/presentationml/2006/main">
  <p:tag name="KSO_WPP_MARK_KEY" val="264d16cd-839d-4aa7-99a7-ac9bcced51da"/>
  <p:tag name="COMMONDATA" val="eyJoZGlkIjoiYzZjMTQ4NmQzMzY1NDJjNzYyOGYzNzcwNmQyOWYwY2MifQ=="/>
  <p:tag name="commondata" val="eyJoZGlkIjoiMWU0Njg4NDVjODdlOTZmMDNmZDRmNjA4YzQ2YWI2MTAifQ=="/>
</p:tagLst>
</file>

<file path=ppt/tags/tag4.xml><?xml version="1.0" encoding="utf-8"?>
<p:tagLst xmlns:p="http://schemas.openxmlformats.org/presentationml/2006/main">
  <p:tag name="PA" val="v5.2.4"/>
</p:tagLst>
</file>

<file path=ppt/tags/tag5.xml><?xml version="1.0" encoding="utf-8"?>
<p:tagLst xmlns:p="http://schemas.openxmlformats.org/presentationml/2006/main">
  <p:tag name="PA" val="v5.2.4"/>
</p:tagLst>
</file>

<file path=ppt/tags/tag6.xml><?xml version="1.0" encoding="utf-8"?>
<p:tagLst xmlns:p="http://schemas.openxmlformats.org/presentationml/2006/main">
  <p:tag name="PA" val="v5.2.4"/>
</p:tagLst>
</file>

<file path=ppt/tags/tag7.xml><?xml version="1.0" encoding="utf-8"?>
<p:tagLst xmlns:p="http://schemas.openxmlformats.org/presentationml/2006/main">
  <p:tag name="PA" val="v5.2.4"/>
</p:tagLst>
</file>

<file path=ppt/tags/tag8.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heme/theme1.xml><?xml version="1.0" encoding="utf-8"?>
<a:theme xmlns:a="http://schemas.openxmlformats.org/drawingml/2006/main" name="Office 主题​​">
  <a:themeElements>
    <a:clrScheme name="自定义 47">
      <a:dk1>
        <a:sysClr val="windowText" lastClr="000000"/>
      </a:dk1>
      <a:lt1>
        <a:sysClr val="window" lastClr="FFFFFF"/>
      </a:lt1>
      <a:dk2>
        <a:srgbClr val="44546A"/>
      </a:dk2>
      <a:lt2>
        <a:srgbClr val="E7E6E6"/>
      </a:lt2>
      <a:accent1>
        <a:srgbClr val="FF7111"/>
      </a:accent1>
      <a:accent2>
        <a:srgbClr val="E41E0F"/>
      </a:accent2>
      <a:accent3>
        <a:srgbClr val="172B8C"/>
      </a:accent3>
      <a:accent4>
        <a:srgbClr val="2CA594"/>
      </a:accent4>
      <a:accent5>
        <a:srgbClr val="A2C902"/>
      </a:accent5>
      <a:accent6>
        <a:srgbClr val="068D49"/>
      </a:accent6>
      <a:hlink>
        <a:srgbClr val="0563C1"/>
      </a:hlink>
      <a:folHlink>
        <a:srgbClr val="954F72"/>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3A120C"/>
      </a:dk2>
      <a:lt2>
        <a:srgbClr val="FDF5F4"/>
      </a:lt2>
      <a:accent1>
        <a:srgbClr val="BA3926"/>
      </a:accent1>
      <a:accent2>
        <a:srgbClr val="B43719"/>
      </a:accent2>
      <a:accent3>
        <a:srgbClr val="BC4126"/>
      </a:accent3>
      <a:accent4>
        <a:srgbClr val="C5482E"/>
      </a:accent4>
      <a:accent5>
        <a:srgbClr val="B7411D"/>
      </a:accent5>
      <a:accent6>
        <a:srgbClr val="E66448"/>
      </a:accent6>
      <a:hlink>
        <a:srgbClr val="0026E5"/>
      </a:hlink>
      <a:folHlink>
        <a:srgbClr val="7E1FAD"/>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通用模板</Template>
  <TotalTime>0</TotalTime>
  <Words>1621</Words>
  <Application>WPS 演示</Application>
  <PresentationFormat>宽屏</PresentationFormat>
  <Paragraphs>136</Paragraphs>
  <Slides>10</Slides>
  <Notes>3</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10</vt:i4>
      </vt:variant>
    </vt:vector>
  </HeadingPairs>
  <TitlesOfParts>
    <vt:vector size="34" baseType="lpstr">
      <vt:lpstr>Arial</vt:lpstr>
      <vt:lpstr>宋体</vt:lpstr>
      <vt:lpstr>Wingdings</vt:lpstr>
      <vt:lpstr>阿里巴巴普惠体 B</vt:lpstr>
      <vt:lpstr>汉仪雅酷黑简</vt:lpstr>
      <vt:lpstr>黑体</vt:lpstr>
      <vt:lpstr>Radikal</vt:lpstr>
      <vt:lpstr>阿里巴巴普惠体 R</vt:lpstr>
      <vt:lpstr>微软雅黑</vt:lpstr>
      <vt:lpstr>Bahnschrift</vt:lpstr>
      <vt:lpstr>Arial Black</vt:lpstr>
      <vt:lpstr>Open Sans</vt:lpstr>
      <vt:lpstr>AMGDT</vt:lpstr>
      <vt:lpstr>Agency FB</vt:lpstr>
      <vt:lpstr>Trebuchet MS</vt:lpstr>
      <vt:lpstr>阿里巴巴普惠体</vt:lpstr>
      <vt:lpstr>等线</vt:lpstr>
      <vt:lpstr>Wingdings</vt:lpstr>
      <vt:lpstr>Arial</vt:lpstr>
      <vt:lpstr>Arial Unicode MS</vt:lpstr>
      <vt:lpstr>Calibri</vt:lpstr>
      <vt:lpstr>阿里巴巴普惠体 R</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Edison</dc:creator>
  <cp:lastModifiedBy>.</cp:lastModifiedBy>
  <cp:revision>49</cp:revision>
  <dcterms:created xsi:type="dcterms:W3CDTF">2024-06-01T01:00:00Z</dcterms:created>
  <dcterms:modified xsi:type="dcterms:W3CDTF">2024-11-13T01:38:15Z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346025640_embed</vt:lpwstr>
  </property>
  <property fmtid="{D5CDD505-2E9C-101B-9397-08002B2CF9AE}" pid="3" name="ICV">
    <vt:lpwstr>7418337B2A524D20B9D34A94FB9777A2_13</vt:lpwstr>
  </property>
  <property fmtid="{D5CDD505-2E9C-101B-9397-08002B2CF9AE}" pid="4" name="KSOProductBuildVer">
    <vt:lpwstr>2052-12.1.0.18608</vt:lpwstr>
  </property>
</Properties>
</file>